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35" r:id="rId1"/>
  </p:sldMasterIdLst>
  <p:sldIdLst>
    <p:sldId id="257" r:id="rId2"/>
    <p:sldId id="258" r:id="rId3"/>
    <p:sldId id="276" r:id="rId4"/>
    <p:sldId id="277" r:id="rId5"/>
    <p:sldId id="278" r:id="rId6"/>
    <p:sldId id="302" r:id="rId7"/>
    <p:sldId id="303" r:id="rId8"/>
    <p:sldId id="275" r:id="rId9"/>
    <p:sldId id="279" r:id="rId10"/>
    <p:sldId id="274" r:id="rId11"/>
    <p:sldId id="282" r:id="rId12"/>
    <p:sldId id="281" r:id="rId13"/>
    <p:sldId id="283" r:id="rId14"/>
    <p:sldId id="304" r:id="rId15"/>
    <p:sldId id="284" r:id="rId16"/>
    <p:sldId id="285" r:id="rId17"/>
    <p:sldId id="286" r:id="rId18"/>
    <p:sldId id="287" r:id="rId19"/>
    <p:sldId id="305" r:id="rId20"/>
    <p:sldId id="288" r:id="rId21"/>
    <p:sldId id="290" r:id="rId22"/>
    <p:sldId id="291" r:id="rId23"/>
    <p:sldId id="292" r:id="rId24"/>
    <p:sldId id="307" r:id="rId25"/>
    <p:sldId id="306" r:id="rId26"/>
    <p:sldId id="293" r:id="rId27"/>
    <p:sldId id="295" r:id="rId28"/>
    <p:sldId id="297" r:id="rId29"/>
    <p:sldId id="298" r:id="rId30"/>
    <p:sldId id="294" r:id="rId31"/>
    <p:sldId id="299" r:id="rId32"/>
    <p:sldId id="300" r:id="rId33"/>
    <p:sldId id="296" r:id="rId34"/>
    <p:sldId id="301" r:id="rId35"/>
  </p:sldIdLst>
  <p:sldSz cx="9144000" cy="6858000" type="screen4x3"/>
  <p:notesSz cx="6858000" cy="9144000"/>
  <p:embeddedFontLst>
    <p:embeddedFont>
      <p:font typeface="SimHei" panose="02010609060101010101" pitchFamily="49" charset="-122"/>
      <p:regular r:id="rId36"/>
    </p:embeddedFont>
    <p:embeddedFont>
      <p:font typeface="MingLiU" panose="02020509000000000000" pitchFamily="49" charset="-120"/>
      <p:regular r:id="rId37"/>
    </p:embeddedFont>
    <p:embeddedFont>
      <p:font typeface="PMingLiU" panose="02020500000000000000" pitchFamily="18" charset="-120"/>
      <p:regular r:id="rId38"/>
    </p:embeddedFont>
    <p:embeddedFont>
      <p:font typeface="PMingLiU" panose="02020500000000000000" pitchFamily="18" charset="-12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文鼎行楷碑體" panose="020B0604020202020204" charset="0"/>
      <p:regular r:id="rId43"/>
    </p:embeddedFont>
    <p:embeddedFont>
      <p:font typeface="Calibri Light" panose="020F0302020204030204" pitchFamily="34" charset="0"/>
      <p:regular r:id="rId44"/>
      <p: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7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9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1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88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22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6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1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38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3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3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/>
              <a:pPr defTabSz="45720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0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9%A6%AC%20%E5%A4%AA%20%E7%A6%8F%20%E9%9F%B3+18:17&amp;version=CUV" TargetMode="External"/><Relationship Id="rId2" Type="http://schemas.openxmlformats.org/officeDocument/2006/relationships/hyperlink" Target="https://www.biblegateway.com/passage/?search=%E9%A6%AC%20%E5%A4%AA%20%E7%A6%8F%20%E9%9F%B3+16:18&amp;version=CUV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iblegateway.com/passage/?search=%E4%BD%BF%20%E5%BE%92%20%E8%A1%8C%20%E5%82%B3+5:11&amp;version=CU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4%BB%A5%20%E5%BC%97%20%E6%89%80%20%E6%9B%B8+1:22&amp;version=CUV" TargetMode="External"/><Relationship Id="rId2" Type="http://schemas.openxmlformats.org/officeDocument/2006/relationships/hyperlink" Target="https://www.biblegateway.com/passage/?search=%E6%AD%8C%20%E6%9E%97%20%E5%A4%9A%20%E5%89%8D%20%E6%9B%B8+1:2&amp;version=CUV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iblegateway.com/passage/?search=%E4%BB%A5%20%E5%BC%97%20%E6%89%80%20%E6%9B%B8+5:23&amp;version=CUV" TargetMode="External"/><Relationship Id="rId4" Type="http://schemas.openxmlformats.org/officeDocument/2006/relationships/hyperlink" Target="https://www.biblegateway.com/passage/?search=%E4%BB%A5%20%E5%BC%97%20%E6%89%80%20%E6%9B%B8+1:23&amp;version=CU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12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" panose="02020509000000000000" pitchFamily="49" charset="-120"/>
                <a:ea typeface="MingLiU" panose="02020509000000000000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" panose="02020509000000000000" pitchFamily="49" charset="-120"/>
              <a:ea typeface="MingLiU" panose="02020509000000000000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0115" y="5081024"/>
            <a:ext cx="461554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教會</a:t>
            </a:r>
            <a:r>
              <a:rPr lang="zh-TW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之見證 </a:t>
            </a:r>
            <a:r>
              <a:rPr lang="en-US" altLang="zh-TW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(3-5</a:t>
            </a:r>
            <a:r>
              <a:rPr lang="zh-TW" alt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  <a:r>
              <a:rPr lang="en-US" altLang="zh-TW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35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56" y="3339625"/>
            <a:ext cx="7526215" cy="166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 smtClean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教會</a:t>
            </a:r>
            <a:r>
              <a:rPr lang="zh-TW" altLang="en-US" sz="3600" dirty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之</a:t>
            </a:r>
            <a:r>
              <a:rPr lang="zh-TW" altLang="en-US" sz="3600" dirty="0" smtClean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見證</a:t>
            </a:r>
            <a:endParaRPr lang="en-US" altLang="zh-TW" sz="3600" dirty="0" smtClean="0">
              <a:solidFill>
                <a:prstClr val="black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3600" dirty="0" smtClean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	</a:t>
            </a:r>
            <a:r>
              <a:rPr lang="en-US" altLang="zh-TW" sz="3600" dirty="0" smtClean="0">
                <a:solidFill>
                  <a:prstClr val="black"/>
                </a:solidFill>
                <a:ea typeface="MingLiU" panose="02020509000000000000" pitchFamily="49" charset="-120"/>
              </a:rPr>
              <a:t>Why, What, How, When, Where </a:t>
            </a:r>
            <a:r>
              <a:rPr lang="en-US" altLang="zh-TW" sz="3600" dirty="0">
                <a:solidFill>
                  <a:prstClr val="black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	</a:t>
            </a:r>
            <a:endParaRPr lang="zh-TW" altLang="en-US" sz="3600" dirty="0">
              <a:solidFill>
                <a:prstClr val="black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61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3070" y="1393315"/>
            <a:ext cx="84716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B34B2C"/>
                </a:solidFill>
                <a:latin typeface="Helvetica Neue"/>
                <a:hlinkClick r:id="rId2"/>
              </a:rPr>
              <a:t>馬太 </a:t>
            </a:r>
            <a:r>
              <a:rPr lang="zh-TW" altLang="en-US" sz="2800" b="1" dirty="0">
                <a:solidFill>
                  <a:srgbClr val="B34B2C"/>
                </a:solidFill>
                <a:latin typeface="Helvetica Neue"/>
                <a:hlinkClick r:id="rId2"/>
              </a:rPr>
              <a:t>福 音 </a:t>
            </a:r>
            <a:r>
              <a:rPr lang="en-US" altLang="zh-TW" sz="2800" b="1" dirty="0">
                <a:solidFill>
                  <a:srgbClr val="B34B2C"/>
                </a:solidFill>
                <a:latin typeface="Helvetica Neue"/>
                <a:hlinkClick r:id="rId2"/>
              </a:rPr>
              <a:t>16:18</a:t>
            </a:r>
            <a:endParaRPr lang="zh-TW" altLang="en-US" sz="2800" b="1" dirty="0"/>
          </a:p>
          <a:p>
            <a:r>
              <a:rPr lang="zh-TW" altLang="en-US" sz="2800" dirty="0">
                <a:latin typeface="Helvetica Neue"/>
              </a:rPr>
              <a:t>我 還 告 訴 你 ， 你 是 彼 得 ， 我 要 把 我 的 教 會 建 造 在 這 磐 石 上 ； 陰 間 的 權 柄 （ 權 柄 ： 原 文 是 門 ） ， 不 能 勝 過 他 </a:t>
            </a:r>
            <a:r>
              <a:rPr lang="zh-TW" altLang="en-US" sz="2800" dirty="0" smtClean="0">
                <a:latin typeface="Helvetica Neue"/>
              </a:rPr>
              <a:t>。</a:t>
            </a:r>
            <a:endParaRPr lang="en-US" altLang="zh-TW" sz="2800" dirty="0" smtClean="0">
              <a:latin typeface="Helvetica Neue"/>
            </a:endParaRPr>
          </a:p>
          <a:p>
            <a:endParaRPr lang="en-US" altLang="zh-TW" sz="2800" b="1" dirty="0">
              <a:solidFill>
                <a:srgbClr val="B34B2C"/>
              </a:solidFill>
              <a:latin typeface="Helvetica Neue"/>
              <a:hlinkClick r:id="rId3"/>
            </a:endParaRPr>
          </a:p>
          <a:p>
            <a:r>
              <a:rPr lang="zh-TW" altLang="en-US" sz="2800" b="1" dirty="0" smtClean="0">
                <a:solidFill>
                  <a:srgbClr val="B34B2C"/>
                </a:solidFill>
                <a:latin typeface="Helvetica Neue"/>
                <a:hlinkClick r:id="rId3"/>
              </a:rPr>
              <a:t>馬 </a:t>
            </a:r>
            <a:r>
              <a:rPr lang="zh-TW" altLang="en-US" sz="2800" b="1" dirty="0">
                <a:solidFill>
                  <a:srgbClr val="B34B2C"/>
                </a:solidFill>
                <a:latin typeface="Helvetica Neue"/>
                <a:hlinkClick r:id="rId3"/>
              </a:rPr>
              <a:t>太 福 音 </a:t>
            </a:r>
            <a:r>
              <a:rPr lang="en-US" altLang="zh-TW" sz="2800" b="1" dirty="0">
                <a:solidFill>
                  <a:srgbClr val="B34B2C"/>
                </a:solidFill>
                <a:latin typeface="Helvetica Neue"/>
                <a:hlinkClick r:id="rId3"/>
              </a:rPr>
              <a:t>18:17</a:t>
            </a:r>
            <a:endParaRPr lang="zh-TW" altLang="en-US" sz="2800" b="1" dirty="0"/>
          </a:p>
          <a:p>
            <a:r>
              <a:rPr lang="zh-TW" altLang="en-US" sz="2800" dirty="0">
                <a:latin typeface="Helvetica Neue"/>
              </a:rPr>
              <a:t>若 是 不 聽 他 們 ， 就 告 訴 教 會 ； 若 是 不 聽 教 會 ， 就 看 他 像 外 邦 人 和 稅 吏 一 樣 </a:t>
            </a:r>
            <a:r>
              <a:rPr lang="zh-TW" altLang="en-US" sz="2800" dirty="0" smtClean="0">
                <a:latin typeface="Helvetica Neue"/>
              </a:rPr>
              <a:t>。</a:t>
            </a:r>
            <a:endParaRPr lang="en-US" altLang="zh-TW" sz="2800" dirty="0" smtClean="0">
              <a:latin typeface="Helvetica Neue"/>
            </a:endParaRPr>
          </a:p>
          <a:p>
            <a:endParaRPr lang="en-US" altLang="zh-TW" sz="2800" dirty="0">
              <a:effectLst/>
              <a:latin typeface="Helvetica Neue"/>
            </a:endParaRPr>
          </a:p>
          <a:p>
            <a:r>
              <a:rPr lang="zh-TW" altLang="en-US" sz="2800" b="1" dirty="0">
                <a:hlinkClick r:id="rId4"/>
              </a:rPr>
              <a:t>使 徒 行 傳 </a:t>
            </a:r>
            <a:r>
              <a:rPr lang="en-US" altLang="zh-TW" sz="2800" b="1" dirty="0">
                <a:hlinkClick r:id="rId4"/>
              </a:rPr>
              <a:t>5:11</a:t>
            </a:r>
            <a:endParaRPr lang="zh-TW" altLang="en-US" sz="2800" b="1" dirty="0"/>
          </a:p>
          <a:p>
            <a:r>
              <a:rPr lang="zh-TW" altLang="en-US" sz="2800" dirty="0"/>
              <a:t>全 教 會 和 聽 見 這 事 的 人 都 甚 懼 怕 。</a:t>
            </a:r>
          </a:p>
          <a:p>
            <a:endParaRPr lang="zh-TW" altLang="en-US" sz="2800" dirty="0">
              <a:effectLst/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3070" y="420452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Helvetica Neue"/>
              </a:rPr>
              <a:t>教 會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2391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1" y="900951"/>
            <a:ext cx="891539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dirty="0">
                <a:hlinkClick r:id="rId2"/>
              </a:rPr>
              <a:t>歌 林 多 前 書 </a:t>
            </a:r>
            <a:r>
              <a:rPr lang="en-US" altLang="zh-TW" sz="2600" b="1" dirty="0">
                <a:hlinkClick r:id="rId2"/>
              </a:rPr>
              <a:t>1:2</a:t>
            </a:r>
            <a:endParaRPr lang="zh-TW" altLang="en-US" sz="2600" b="1" dirty="0"/>
          </a:p>
          <a:p>
            <a:r>
              <a:rPr lang="zh-TW" altLang="en-US" sz="2600" dirty="0"/>
              <a:t>寫 信 給 在 哥 林 多 神 的 教 會 ， 就 是 在 基 督 耶 穌 裡 成 </a:t>
            </a:r>
            <a:r>
              <a:rPr lang="zh-TW" altLang="en-US" sz="2600" dirty="0" smtClean="0"/>
              <a:t>聖、 </a:t>
            </a:r>
            <a:r>
              <a:rPr lang="zh-TW" altLang="en-US" sz="2600" dirty="0"/>
              <a:t>蒙 召 作 聖 徒 的 ， 以 及 所 有 在 各 處 求 告 我 主 耶 穌 基 督 之 名 的 人 。 基 督 是 他 們 的 主 ， 也 是 我 們 的 主 。</a:t>
            </a:r>
          </a:p>
          <a:p>
            <a:endParaRPr lang="en-US" altLang="zh-TW" sz="2600" b="1" dirty="0" smtClean="0">
              <a:solidFill>
                <a:srgbClr val="B34B2C"/>
              </a:solidFill>
              <a:latin typeface="Helvetica Neue"/>
              <a:hlinkClick r:id="rId3"/>
            </a:endParaRPr>
          </a:p>
          <a:p>
            <a:r>
              <a:rPr lang="zh-TW" altLang="en-US" sz="2600" b="1" dirty="0" smtClean="0">
                <a:solidFill>
                  <a:srgbClr val="B34B2C"/>
                </a:solidFill>
                <a:latin typeface="Helvetica Neue"/>
                <a:hlinkClick r:id="rId4"/>
              </a:rPr>
              <a:t>以 </a:t>
            </a:r>
            <a:r>
              <a:rPr lang="zh-TW" altLang="en-US" sz="2600" b="1" dirty="0">
                <a:solidFill>
                  <a:srgbClr val="B34B2C"/>
                </a:solidFill>
                <a:latin typeface="Helvetica Neue"/>
                <a:hlinkClick r:id="rId4"/>
              </a:rPr>
              <a:t>弗 所 書 </a:t>
            </a:r>
            <a:r>
              <a:rPr lang="en-US" altLang="zh-TW" sz="2600" b="1" dirty="0">
                <a:solidFill>
                  <a:srgbClr val="B34B2C"/>
                </a:solidFill>
                <a:latin typeface="Helvetica Neue"/>
                <a:hlinkClick r:id="rId4"/>
              </a:rPr>
              <a:t>1:23</a:t>
            </a:r>
            <a:endParaRPr lang="zh-TW" altLang="en-US" sz="2600" b="1" dirty="0"/>
          </a:p>
          <a:p>
            <a:r>
              <a:rPr lang="zh-TW" altLang="en-US" sz="2600" dirty="0">
                <a:latin typeface="Helvetica Neue"/>
              </a:rPr>
              <a:t>教 會 是 他 的 身 體 ， 是 那 充 滿 萬 有 者 所 充 滿 的 </a:t>
            </a:r>
            <a:r>
              <a:rPr lang="zh-TW" altLang="en-US" sz="2600" dirty="0" smtClean="0">
                <a:latin typeface="Helvetica Neue"/>
              </a:rPr>
              <a:t>。</a:t>
            </a:r>
            <a:endParaRPr lang="en-US" sz="2600" dirty="0" smtClean="0">
              <a:solidFill>
                <a:srgbClr val="B34B2C"/>
              </a:solidFill>
              <a:latin typeface="Helvetica Neue"/>
            </a:endParaRPr>
          </a:p>
          <a:p>
            <a:endParaRPr lang="en-US" altLang="zh-TW" sz="2600" b="1" dirty="0">
              <a:solidFill>
                <a:srgbClr val="B34B2C"/>
              </a:solidFill>
              <a:latin typeface="Helvetica Neue"/>
              <a:hlinkClick r:id="rId5"/>
            </a:endParaRPr>
          </a:p>
          <a:p>
            <a:r>
              <a:rPr lang="zh-TW" altLang="en-US" sz="2600" b="1" dirty="0" smtClean="0">
                <a:hlinkClick r:id="rId5"/>
              </a:rPr>
              <a:t>以 </a:t>
            </a:r>
            <a:r>
              <a:rPr lang="zh-TW" altLang="en-US" sz="2600" b="1" dirty="0">
                <a:hlinkClick r:id="rId5"/>
              </a:rPr>
              <a:t>弗 所 書 </a:t>
            </a:r>
            <a:r>
              <a:rPr lang="en-US" altLang="zh-TW" sz="2600" b="1" dirty="0" smtClean="0">
                <a:hlinkClick r:id="rId5"/>
              </a:rPr>
              <a:t>5:23</a:t>
            </a:r>
            <a:r>
              <a:rPr lang="en-US" altLang="zh-TW" sz="2600" b="1" dirty="0" smtClean="0"/>
              <a:t>-24</a:t>
            </a:r>
            <a:endParaRPr lang="zh-TW" altLang="en-US" sz="2600" b="1" dirty="0"/>
          </a:p>
          <a:p>
            <a:r>
              <a:rPr lang="zh-TW" altLang="en-US" sz="2600" dirty="0"/>
              <a:t>因 為 丈 夫 是 妻 子 的 頭 ， 如 同 基 督 是 教 會 的 頭 ； 他 又 是 教 會 全 體 的 救 主 </a:t>
            </a:r>
            <a:r>
              <a:rPr lang="zh-TW" altLang="en-US" sz="2600" dirty="0" smtClean="0"/>
              <a:t>。教 </a:t>
            </a:r>
            <a:r>
              <a:rPr lang="zh-TW" altLang="en-US" sz="2600" dirty="0"/>
              <a:t>會 怎 樣 順 服 基 督 ， 妻 子 也 要 怎 樣 凡 事 順 服 丈 夫 </a:t>
            </a:r>
            <a:r>
              <a:rPr lang="zh-TW" altLang="en-US" sz="2600" dirty="0" smtClean="0"/>
              <a:t>。</a:t>
            </a:r>
            <a:endParaRPr lang="zh-TW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4614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812" y="349623"/>
            <a:ext cx="88616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/>
              <a:t>3 </a:t>
            </a:r>
            <a:r>
              <a:rPr lang="zh-TW" altLang="en-US" sz="2800" dirty="0"/>
              <a:t>申 初 禱 告 的 時 候 ， 彼 得 、 約 翰 上 聖 殿 去 。</a:t>
            </a:r>
          </a:p>
          <a:p>
            <a:r>
              <a:rPr lang="en-US" altLang="zh-TW" sz="2800" b="1" baseline="30000" dirty="0"/>
              <a:t>2 </a:t>
            </a:r>
            <a:r>
              <a:rPr lang="zh-TW" altLang="en-US" sz="2800" dirty="0"/>
              <a:t>有 一 個 人 ， </a:t>
            </a:r>
            <a:r>
              <a:rPr lang="zh-TW" altLang="en-US" sz="2800" dirty="0">
                <a:solidFill>
                  <a:srgbClr val="FF0000"/>
                </a:solidFill>
              </a:rPr>
              <a:t>生 來 是 瘸 腿 </a:t>
            </a:r>
            <a:r>
              <a:rPr lang="zh-TW" altLang="en-US" sz="2800" dirty="0"/>
              <a:t>的 ， 天 天 被 人 抬 來 ， 放 在 殿 的 一 個 門 口 ， 那 門 名 叫 美 門 ， 要 求 進 殿 的 人 賙 濟 。</a:t>
            </a:r>
          </a:p>
          <a:p>
            <a:r>
              <a:rPr lang="en-US" altLang="zh-TW" sz="2800" b="1" baseline="30000" dirty="0"/>
              <a:t>3 </a:t>
            </a:r>
            <a:r>
              <a:rPr lang="zh-TW" altLang="en-US" sz="2800" dirty="0"/>
              <a:t>他 看 見 彼 得 、 約 翰 將 要 進 殿 ， 就 求 他 們 賙 濟 。</a:t>
            </a:r>
          </a:p>
          <a:p>
            <a:r>
              <a:rPr lang="en-US" altLang="zh-TW" sz="2800" b="1" baseline="30000" dirty="0"/>
              <a:t>4 </a:t>
            </a:r>
            <a:r>
              <a:rPr lang="zh-TW" altLang="en-US" sz="2800" dirty="0"/>
              <a:t>彼 得 約 翰 定 睛 看 他 ； 彼 得 說 ： 你 看 我 們 ！</a:t>
            </a:r>
          </a:p>
          <a:p>
            <a:r>
              <a:rPr lang="en-US" altLang="zh-TW" sz="2800" b="1" baseline="30000" dirty="0"/>
              <a:t>5 </a:t>
            </a:r>
            <a:r>
              <a:rPr lang="zh-TW" altLang="en-US" sz="2800" dirty="0"/>
              <a:t>那 人 就 留 意 看 他 們 ， 指 望 得 著 甚 麼 。</a:t>
            </a:r>
          </a:p>
          <a:p>
            <a:r>
              <a:rPr lang="en-US" altLang="zh-TW" sz="2800" b="1" baseline="30000" dirty="0" smtClean="0"/>
              <a:t>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彼 得 說 ： 金 銀 我 都 沒 有 ， 只 把 我 所 有 的 給 你 ： 我 </a:t>
            </a:r>
            <a:r>
              <a:rPr lang="zh-TW" altLang="en-US" sz="2800" dirty="0">
                <a:solidFill>
                  <a:srgbClr val="FF0000"/>
                </a:solidFill>
              </a:rPr>
              <a:t>奉 拿 撒 勒 人 耶 穌 基 督 的 名 </a:t>
            </a:r>
            <a:r>
              <a:rPr lang="zh-TW" altLang="en-US" sz="2800" dirty="0"/>
              <a:t>， 叫 你 起 來 行 走 ！</a:t>
            </a:r>
          </a:p>
          <a:p>
            <a:r>
              <a:rPr lang="en-US" altLang="zh-TW" sz="2800" b="1" baseline="30000" dirty="0"/>
              <a:t>7 </a:t>
            </a:r>
            <a:r>
              <a:rPr lang="zh-TW" altLang="en-US" sz="2800" dirty="0"/>
              <a:t>於 是 拉 著 他 的 右 手 ， 扶 他 起 來 ； 他 的 腳 和 踝 子 骨 立 刻 健 壯 了 ，</a:t>
            </a:r>
          </a:p>
          <a:p>
            <a:r>
              <a:rPr lang="en-US" altLang="zh-TW" sz="2800" b="1" baseline="30000" dirty="0"/>
              <a:t>8 </a:t>
            </a:r>
            <a:r>
              <a:rPr lang="zh-TW" altLang="en-US" sz="2800" dirty="0"/>
              <a:t>就 跳 起 來 ， 站 著 ， 又 行 走 ， 同 他 們 進 了 殿 ， 走 著 ， 跳 著 ， 讚 美 神 。</a:t>
            </a:r>
          </a:p>
        </p:txBody>
      </p:sp>
    </p:spTree>
    <p:extLst>
      <p:ext uri="{BB962C8B-B14F-4D97-AF65-F5344CB8AC3E}">
        <p14:creationId xmlns:p14="http://schemas.microsoft.com/office/powerpoint/2010/main" val="32782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39" y="153613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申初禱告的時候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39" y="1344705"/>
            <a:ext cx="8321041" cy="519056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2400" dirty="0" smtClean="0"/>
              <a:t>申初 </a:t>
            </a:r>
            <a:r>
              <a:rPr lang="en-US" altLang="zh-TW" sz="2400" b="1" dirty="0" smtClean="0"/>
              <a:t>3:1</a:t>
            </a:r>
            <a:r>
              <a:rPr lang="en-US" altLang="zh-TW" sz="2400" b="1" dirty="0"/>
              <a:t> 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10:3</a:t>
            </a:r>
            <a:r>
              <a:rPr lang="zh-TW" altLang="en-US" sz="2400" dirty="0" smtClean="0"/>
              <a:t> 太</a:t>
            </a:r>
            <a:r>
              <a:rPr lang="en-US" altLang="zh-TW" sz="2400" dirty="0" smtClean="0"/>
              <a:t>27:45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古時的猶太人每日祈禱三次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，即“晚上，早晨與晌午”（</a:t>
            </a:r>
            <a:r>
              <a:rPr lang="en-US" altLang="en-US" sz="240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詩</a:t>
            </a:r>
            <a:r>
              <a:rPr lang="en-US" altLang="zh-TW" sz="240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55:17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）。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但以理一日三次朝向耶路撒冷禱告神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但</a:t>
            </a:r>
            <a:r>
              <a:rPr lang="en-US" altLang="zh-TW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6:10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）。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 err="1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猶太人被擄七十年後回國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，祈禱增加到每日五次。除上述三次外，又加上“申初”與“日落”兩次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   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早晨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日出（早上六時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   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晌午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午正（十二時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   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申初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下午（三時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   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日落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下午（六時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    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晚上</a:t>
            </a:r>
            <a:r>
              <a:rPr lang="en-US" alt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en-US" alt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晚上（日落後兩小時</a:t>
            </a:r>
            <a:r>
              <a:rPr lang="en-US" altLang="en-US" sz="2400" dirty="0" smtClean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）</a:t>
            </a: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42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cond_Te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299200" y="5832475"/>
            <a:ext cx="685800" cy="571500"/>
          </a:xfrm>
          <a:prstGeom prst="wedgeRectCallout">
            <a:avLst>
              <a:gd name="adj1" fmla="val -145370"/>
              <a:gd name="adj2" fmla="val -48889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美門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2679700" y="3962400"/>
            <a:ext cx="1143000" cy="571500"/>
          </a:xfrm>
          <a:prstGeom prst="wedgeRectCallout">
            <a:avLst>
              <a:gd name="adj1" fmla="val 128611"/>
              <a:gd name="adj2" fmla="val 5556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迦挪</a:t>
            </a: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門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8264525" y="3429000"/>
            <a:ext cx="685800" cy="571500"/>
          </a:xfrm>
          <a:prstGeom prst="wedgeRectCallout">
            <a:avLst>
              <a:gd name="adj1" fmla="val -4398"/>
              <a:gd name="adj2" fmla="val 147222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外院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6184900" y="1854200"/>
            <a:ext cx="685800" cy="571500"/>
          </a:xfrm>
          <a:prstGeom prst="wedgeRectCallout">
            <a:avLst>
              <a:gd name="adj1" fmla="val -118287"/>
              <a:gd name="adj2" fmla="val 54167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聖殿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411538" y="5286375"/>
            <a:ext cx="685800" cy="571500"/>
          </a:xfrm>
          <a:prstGeom prst="wedgeRectCallout">
            <a:avLst>
              <a:gd name="adj1" fmla="val 117824"/>
              <a:gd name="adj2" fmla="val -101389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女院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1670050" y="2644775"/>
            <a:ext cx="960438" cy="571500"/>
          </a:xfrm>
          <a:prstGeom prst="wedgeRectCallout">
            <a:avLst>
              <a:gd name="adj1" fmla="val 111981"/>
              <a:gd name="adj2" fmla="val 83611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祭司院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6408738" y="2857500"/>
            <a:ext cx="1403350" cy="571500"/>
          </a:xfrm>
          <a:prstGeom prst="wedgeRectCallout">
            <a:avLst>
              <a:gd name="adj1" fmla="val -123528"/>
              <a:gd name="adj2" fmla="val 109444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以色列人院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6881813" y="4054475"/>
            <a:ext cx="685800" cy="571500"/>
          </a:xfrm>
          <a:prstGeom prst="wedgeRectCallout">
            <a:avLst>
              <a:gd name="adj1" fmla="val -148843"/>
              <a:gd name="adj2" fmla="val 81389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庫房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476250" y="5130800"/>
            <a:ext cx="1312863" cy="571500"/>
          </a:xfrm>
          <a:prstGeom prst="wedgeRectCallout">
            <a:avLst>
              <a:gd name="adj1" fmla="val 36699"/>
              <a:gd name="adj2" fmla="val 125556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200">
              <a:lnSpc>
                <a:spcPct val="120000"/>
              </a:lnSpc>
            </a:pPr>
            <a:r>
              <a:rPr lang="zh-TW" altLang="en-US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所羅門廊</a:t>
            </a:r>
            <a:endParaRPr lang="en-US" altLang="zh-TW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93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神蹟 </a:t>
            </a:r>
            <a:r>
              <a:rPr lang="en-US" altLang="zh-TW" dirty="0" smtClean="0"/>
              <a:t>-</a:t>
            </a:r>
            <a:r>
              <a:rPr lang="zh-TW" altLang="en-US" dirty="0" smtClean="0"/>
              <a:t> 癱瘓乞丐得醫治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6788"/>
            <a:ext cx="7886700" cy="5109882"/>
          </a:xfrm>
        </p:spPr>
        <p:txBody>
          <a:bodyPr>
            <a:noAutofit/>
          </a:bodyPr>
          <a:lstStyle/>
          <a:p>
            <a:r>
              <a:rPr lang="zh-TW" altLang="en-US" sz="2800" dirty="0" smtClean="0"/>
              <a:t>病人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生來瘸腿 </a:t>
            </a:r>
            <a:r>
              <a:rPr lang="en-US" altLang="zh-TW" sz="2400" dirty="0" smtClean="0"/>
              <a:t>(3:2)</a:t>
            </a:r>
          </a:p>
          <a:p>
            <a:pPr lvl="1"/>
            <a:r>
              <a:rPr lang="zh-TW" altLang="en-US" sz="2400" dirty="0" smtClean="0"/>
              <a:t>四十多歲 </a:t>
            </a:r>
            <a:r>
              <a:rPr lang="en-US" altLang="zh-TW" sz="2400" dirty="0" smtClean="0"/>
              <a:t>(3:22)</a:t>
            </a:r>
          </a:p>
          <a:p>
            <a:pPr lvl="1"/>
            <a:r>
              <a:rPr lang="zh-TW" altLang="en-US" sz="2400" dirty="0"/>
              <a:t>有</a:t>
            </a:r>
            <a:r>
              <a:rPr lang="zh-TW" altLang="en-US" sz="2400" dirty="0" smtClean="0"/>
              <a:t>信心</a:t>
            </a:r>
            <a:r>
              <a:rPr lang="en-US" altLang="zh-TW" sz="2400" dirty="0" smtClean="0"/>
              <a:t>?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(3:16)</a:t>
            </a:r>
          </a:p>
          <a:p>
            <a:r>
              <a:rPr lang="zh-TW" altLang="en-US" sz="2800" dirty="0" smtClean="0"/>
              <a:t>醫治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奉主耶穌基督的名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拉扶</a:t>
            </a:r>
            <a:endParaRPr lang="en-US" altLang="zh-TW" sz="2400" dirty="0" smtClean="0"/>
          </a:p>
          <a:p>
            <a:r>
              <a:rPr lang="zh-TW" altLang="en-US" sz="2800" dirty="0" smtClean="0"/>
              <a:t>完全的醫治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跳站行走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走著跳著讚美神</a:t>
            </a:r>
            <a:endParaRPr lang="en-US" altLang="zh-TW" sz="2400" dirty="0" smtClean="0"/>
          </a:p>
          <a:p>
            <a:r>
              <a:rPr lang="zh-TW" altLang="en-US" sz="2800" dirty="0" smtClean="0"/>
              <a:t>人真正的需要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身體和心靈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井邊的婦人</a:t>
            </a:r>
            <a:endParaRPr lang="en-US" altLang="zh-TW" sz="2400" dirty="0" smtClean="0"/>
          </a:p>
          <a:p>
            <a:pPr lvl="1"/>
            <a:endParaRPr lang="en-US" altLang="zh-TW" sz="2400" dirty="0" smtClean="0"/>
          </a:p>
          <a:p>
            <a:pPr lvl="1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23" y="1196788"/>
            <a:ext cx="541057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神蹟的目的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99" y="1690689"/>
            <a:ext cx="7543801" cy="4023360"/>
          </a:xfrm>
        </p:spPr>
        <p:txBody>
          <a:bodyPr>
            <a:normAutofit/>
          </a:bodyPr>
          <a:lstStyle/>
          <a:p>
            <a:r>
              <a:rPr lang="zh-TW" altLang="en-US" sz="2800" b="1" baseline="30000" dirty="0" smtClean="0"/>
              <a:t>可</a:t>
            </a:r>
            <a:r>
              <a:rPr lang="en-US" altLang="zh-TW" sz="2800" b="1" baseline="30000" dirty="0" smtClean="0"/>
              <a:t>16:20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門 徒 出 去 ， 到 處 宣 傳 福 音 。 主 和 他 們 同 工 ， 用 神 蹟 隨 著 ， 證 實 所 傳 的 道 。 阿 們 </a:t>
            </a:r>
            <a:r>
              <a:rPr lang="zh-TW" altLang="en-US" sz="2800" dirty="0" smtClean="0"/>
              <a:t>！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 smtClean="0"/>
          </a:p>
          <a:p>
            <a:r>
              <a:rPr lang="zh-TW" altLang="en-US" sz="2800" b="1" baseline="30000" dirty="0" smtClean="0"/>
              <a:t>徒</a:t>
            </a:r>
            <a:r>
              <a:rPr lang="en-US" altLang="zh-TW" sz="2800" b="1" baseline="30000" dirty="0" smtClean="0"/>
              <a:t>14:3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二 人 在 那 裡 住 了 多 日 ， 倚 靠 主 放 膽 講 道 ； 主 藉 他 們 的 手 施 行 神 蹟 奇 事 ， 證 明 他 的 恩 道 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161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517" y="215153"/>
            <a:ext cx="8471647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我們求的是什麼</a:t>
            </a:r>
            <a:r>
              <a:rPr lang="en-US" altLang="zh-TW" sz="2800" dirty="0" smtClean="0"/>
              <a:t>?</a:t>
            </a:r>
          </a:p>
          <a:p>
            <a:endParaRPr lang="en-US" altLang="zh-TW" sz="2800" dirty="0"/>
          </a:p>
          <a:p>
            <a:r>
              <a:rPr lang="zh-TW" altLang="en-US" sz="2800" dirty="0" smtClean="0"/>
              <a:t>我們求的是我們所需的嗎</a:t>
            </a:r>
            <a:r>
              <a:rPr lang="en-US" altLang="zh-TW" sz="2800" dirty="0" smtClean="0"/>
              <a:t>?</a:t>
            </a:r>
          </a:p>
          <a:p>
            <a:endParaRPr lang="en-US" altLang="zh-TW" sz="2800" dirty="0"/>
          </a:p>
          <a:p>
            <a:r>
              <a:rPr lang="zh-TW" altLang="en-US" sz="2800" dirty="0" smtClean="0"/>
              <a:t>我們知道我們求所求的目的是什麼嗎</a:t>
            </a:r>
            <a:r>
              <a:rPr lang="en-US" altLang="zh-TW" sz="2800" dirty="0" smtClean="0"/>
              <a:t>?</a:t>
            </a:r>
          </a:p>
          <a:p>
            <a:endParaRPr lang="en-US" altLang="zh-TW" sz="2800" dirty="0"/>
          </a:p>
          <a:p>
            <a:r>
              <a:rPr lang="zh-TW" altLang="en-US" sz="2800" dirty="0"/>
              <a:t>我們求的是神所需的嗎</a:t>
            </a:r>
            <a:r>
              <a:rPr lang="en-US" altLang="zh-TW" sz="2800" dirty="0"/>
              <a:t>?</a:t>
            </a:r>
          </a:p>
          <a:p>
            <a:endParaRPr lang="en-US" altLang="zh-TW" sz="2800" dirty="0" smtClean="0"/>
          </a:p>
          <a:p>
            <a:r>
              <a:rPr lang="zh-TW" altLang="en-US" sz="2800" b="1" baseline="30000" dirty="0" smtClean="0"/>
              <a:t>太</a:t>
            </a:r>
            <a:r>
              <a:rPr lang="en-US" altLang="zh-TW" sz="2800" b="1" baseline="30000" dirty="0" smtClean="0"/>
              <a:t>6:9-13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所 以 ， 你 們 禱 告 要 這 樣 說 ： 我 們 在 天 上 的 父 ： 願 人 都 尊 你 的 名 為 聖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願 你 的 國 降 臨 ； 願 你 的 旨 意 行 在 地 上 ， 如 同 行 在 天 上 </a:t>
            </a:r>
            <a:r>
              <a:rPr lang="zh-TW" altLang="en-US" sz="2800" dirty="0" smtClean="0"/>
              <a:t>。我 </a:t>
            </a:r>
            <a:r>
              <a:rPr lang="zh-TW" altLang="en-US" sz="2800" dirty="0"/>
              <a:t>們 日 用 的 飲 食 ， 今 日 賜 給 我 們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免 我 們 的 債 ， 如 同 我 們 免 了 人 的 債 </a:t>
            </a:r>
            <a:r>
              <a:rPr lang="zh-TW" altLang="en-US" sz="2800" dirty="0" smtClean="0"/>
              <a:t>。不 </a:t>
            </a:r>
            <a:r>
              <a:rPr lang="zh-TW" altLang="en-US" sz="2800" dirty="0"/>
              <a:t>叫 我 們 遇 見 試 探 ； 救 我 們 脫 離 兇 惡 </a:t>
            </a:r>
            <a:r>
              <a:rPr lang="zh-TW" altLang="en-US" sz="2800" dirty="0" smtClean="0"/>
              <a:t>。 </a:t>
            </a:r>
            <a:r>
              <a:rPr lang="zh-TW" altLang="en-US" sz="2800" dirty="0"/>
              <a:t>因 為 國 度 、 權 柄 、 榮 耀 ， 全 是 你 的 ， 直 到 永 遠 。 阿 們 </a:t>
            </a:r>
            <a:r>
              <a:rPr lang="zh-TW" altLang="en-US" sz="2800" dirty="0" smtClean="0"/>
              <a:t>！</a:t>
            </a:r>
            <a:endParaRPr lang="zh-TW" altLang="en-US" sz="2800" dirty="0"/>
          </a:p>
          <a:p>
            <a:endParaRPr lang="en-US" altLang="zh-TW" sz="2800" dirty="0" smtClean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671" y="0"/>
            <a:ext cx="2837329" cy="283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0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236" y="67235"/>
            <a:ext cx="898263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18 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但 神 曾 藉 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眾 先 知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的 口 ， 預 言 基 督 將 要 受 害 ， 就 這 樣 應 驗 了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19 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所 以 ， 你 們 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當 悔 改 歸 正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， 使 你 們 的 罪 得 以 塗 抹 ， 這 樣 ， 那 安 舒 的 日 子 就 必 從 主 面 前 來 到 ；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20 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主 也 必 差 遣 所 預 定 給 你 們 的 基 督 耶 穌 降 臨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21 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天 必 留 他 ， 等 到 萬 物 復 興 的 時 候 ， 就 是 神 從 創 世 以 來 、 藉 著 聖 先 知 的 口 所 說 的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22 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摩 西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 曾 說 ： 主 ─ 神 要 從 你 們 弟 兄 中 間 給 你 們 興 起 一 位 先 知 像 我 ， 凡 他 向 你 們 所 說 的 ， 你 們 都 要 聽 從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23 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凡 不 聽 從 那 先 知 的 ， 必 要 從 民 中 全 然 滅 絕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24 </a:t>
            </a:r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從 撒 母 耳 以 來 的 眾 先 知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， 凡 說 預 言 的 ， 也 都 說 到 這 些 日 子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25 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你 們 是 先 知 的 子 孫 ， 也 承 受 神 與 你 們 祖 宗 所 立 的 約 ， 就 是 對 亞 伯 拉 罕 說 ： 地 上 萬 族 都 要 因 你 的 後 裔 得 福 。</a:t>
            </a:r>
          </a:p>
          <a:p>
            <a:r>
              <a:rPr lang="en-US" altLang="zh-TW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26 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神 既 興 起 他 的 僕 人 ， （ 或 作 ： 兒 子 ） ， 就 先 差 他 到 你 們 這 裡 來 ， 賜 福 給 你 們 ， 叫 你 們 各 人 回 轉 ， 離 開 罪 惡 。</a:t>
            </a:r>
            <a:endParaRPr lang="zh-TW" altLang="en-US" sz="24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7664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</a:rPr>
              <a:t>彼得講道的信息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3954"/>
            <a:ext cx="7886700" cy="52878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中心</a:t>
            </a:r>
            <a:endParaRPr lang="en-US" altLang="zh-TW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</a:rPr>
              <a:t>耶穌是眾所期待的彌賽亞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zh-TW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三個舊約預言</a:t>
            </a:r>
            <a:endParaRPr lang="en-US" altLang="zh-TW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</a:rPr>
              <a:t>眾先知預言耶穌的死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</a:rPr>
              <a:t>摩西預</a:t>
            </a: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</a:rPr>
              <a:t>言耶穌的主權與審判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撒母耳以來的眾先知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</a:rPr>
              <a:t>預</a:t>
            </a: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</a:rPr>
              <a:t>言</a:t>
            </a: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耶穌賜福與地上萬族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>
              <a:lnSpc>
                <a:spcPct val="100000"/>
              </a:lnSpc>
            </a:pPr>
            <a:r>
              <a:rPr lang="zh-TW" altLang="en-US" sz="32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耶穌的四個稱號</a:t>
            </a:r>
            <a:endParaRPr lang="en-US" altLang="zh-TW" sz="32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僕人 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聖潔公義者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生命的主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先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Helvetica Neue"/>
              </a:rPr>
              <a:t>知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latin typeface="Helvetica Neue"/>
            </a:endParaRPr>
          </a:p>
          <a:p>
            <a:pPr lvl="1">
              <a:lnSpc>
                <a:spcPct val="100000"/>
              </a:lnSpc>
            </a:pP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7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900" y="57151"/>
            <a:ext cx="7543800" cy="1449387"/>
          </a:xfrm>
        </p:spPr>
        <p:txBody>
          <a:bodyPr/>
          <a:lstStyle/>
          <a:p>
            <a:r>
              <a:rPr lang="zh-TW" altLang="en-US" dirty="0" smtClean="0"/>
              <a:t>彼得的信息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900" y="1224149"/>
            <a:ext cx="8451476" cy="5418698"/>
          </a:xfrm>
        </p:spPr>
        <p:txBody>
          <a:bodyPr>
            <a:noAutofit/>
          </a:bodyPr>
          <a:lstStyle/>
          <a:p>
            <a:pPr marL="577850" lvl="1" indent="-5207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2800" dirty="0" smtClean="0"/>
              <a:t>肯定能力來自主耶穌的名</a:t>
            </a:r>
            <a:endParaRPr lang="en-US" altLang="zh-TW" sz="2800" dirty="0" smtClean="0"/>
          </a:p>
          <a:p>
            <a:pPr marL="577850" lvl="1" indent="-5207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2800" dirty="0" smtClean="0"/>
              <a:t>眾民棄絕耶穌 </a:t>
            </a:r>
            <a:r>
              <a:rPr lang="en-US" altLang="zh-TW" sz="2800" dirty="0" smtClean="0"/>
              <a:t>–</a:t>
            </a:r>
            <a:r>
              <a:rPr lang="zh-TW" altLang="en-US" sz="2800" dirty="0" smtClean="0"/>
              <a:t> 指出錯誤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以色列人哪</a:t>
            </a:r>
            <a:r>
              <a:rPr lang="en-US" altLang="zh-TW" sz="2800" dirty="0" smtClean="0"/>
              <a:t>)</a:t>
            </a:r>
          </a:p>
          <a:p>
            <a:pPr marL="577850" lvl="1" indent="-5207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2800" dirty="0" smtClean="0"/>
              <a:t>出于不知 </a:t>
            </a:r>
            <a:r>
              <a:rPr lang="en-US" altLang="zh-TW" sz="2800" dirty="0" smtClean="0"/>
              <a:t>–</a:t>
            </a:r>
            <a:r>
              <a:rPr lang="zh-TW" altLang="en-US" sz="2800" dirty="0" smtClean="0"/>
              <a:t> 轉折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弟兄們</a:t>
            </a:r>
            <a:r>
              <a:rPr lang="en-US" altLang="zh-TW" sz="2800" dirty="0" smtClean="0"/>
              <a:t>)</a:t>
            </a:r>
          </a:p>
          <a:p>
            <a:pPr marL="577850" lvl="1" indent="-5207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2800" dirty="0" smtClean="0"/>
              <a:t>給予盼望 </a:t>
            </a:r>
            <a:r>
              <a:rPr lang="en-US" altLang="zh-TW" sz="2800" dirty="0" smtClean="0"/>
              <a:t>–</a:t>
            </a:r>
            <a:r>
              <a:rPr lang="zh-TW" altLang="en-US" sz="2800" dirty="0" smtClean="0"/>
              <a:t> 指出出路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你們</a:t>
            </a:r>
            <a:r>
              <a:rPr lang="en-US" altLang="zh-TW" sz="2800" dirty="0" smtClean="0"/>
              <a:t>)</a:t>
            </a:r>
          </a:p>
          <a:p>
            <a:pPr marL="577850" lvl="1" indent="-52070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2800" dirty="0" smtClean="0"/>
              <a:t>福音的果效 </a:t>
            </a:r>
            <a:r>
              <a:rPr lang="en-US" altLang="zh-TW" sz="2800" dirty="0" smtClean="0"/>
              <a:t>–</a:t>
            </a:r>
            <a:r>
              <a:rPr lang="zh-TW" altLang="en-US" sz="2800" dirty="0" smtClean="0"/>
              <a:t> 約五千人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男丁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信主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altLang="zh-TW" sz="1400" b="1" baseline="30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zh-TW" sz="1400" b="1" baseline="30000" dirty="0" smtClean="0"/>
              <a:t>14</a:t>
            </a:r>
            <a:r>
              <a:rPr lang="en-US" altLang="zh-TW" sz="1400" b="1" baseline="30000" dirty="0"/>
              <a:t> </a:t>
            </a:r>
            <a:r>
              <a:rPr lang="zh-TW" altLang="en-US" sz="1400" dirty="0"/>
              <a:t>你 們 棄 絕 了 那 聖 潔 公 義 者 ， 反 求 著 釋 放 一 個 兇 手 給 你 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1400" b="1" baseline="30000" dirty="0"/>
              <a:t>15 </a:t>
            </a:r>
            <a:r>
              <a:rPr lang="zh-TW" altLang="en-US" sz="1400" dirty="0"/>
              <a:t>你 們 殺 了 那 生 命 的 </a:t>
            </a:r>
            <a:r>
              <a:rPr lang="zh-TW" altLang="en-US" sz="1400" dirty="0" smtClean="0"/>
              <a:t>主</a:t>
            </a:r>
            <a:endParaRPr lang="en-US" altLang="zh-TW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1400" b="1" baseline="30000" dirty="0"/>
              <a:t>16 </a:t>
            </a:r>
            <a:r>
              <a:rPr lang="zh-TW" altLang="en-US" sz="1400" dirty="0"/>
              <a:t>我 們 因 信 他 的 名 ， 他 的 名 便 叫 你 們 所 看 見 所 認 識 的 這 人 健 壯 了 ； 正 是 他 所 賜 的 信 心 ， 叫 這 人 在 你 們 眾 人 面 前 全 然 好 了 </a:t>
            </a:r>
            <a:endParaRPr lang="en-US" altLang="zh-TW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1400" b="1" baseline="30000" dirty="0" smtClean="0"/>
              <a:t>17</a:t>
            </a:r>
            <a:r>
              <a:rPr lang="en-US" altLang="zh-TW" sz="1400" b="1" baseline="30000" dirty="0"/>
              <a:t> </a:t>
            </a:r>
            <a:r>
              <a:rPr lang="zh-TW" altLang="en-US" sz="1400" dirty="0"/>
              <a:t>弟 兄 們 ， 我 曉 得 你 們 做 這 事 是 出 於 不 知 ， 你 們 的 官 長 也 是 如 此 </a:t>
            </a:r>
            <a:r>
              <a:rPr lang="zh-TW" altLang="en-US" sz="1400" dirty="0" smtClean="0"/>
              <a:t>。</a:t>
            </a:r>
            <a:endParaRPr lang="en-US" altLang="zh-TW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1400" b="1" baseline="30000" dirty="0" smtClean="0"/>
              <a:t>26</a:t>
            </a:r>
            <a:r>
              <a:rPr lang="en-US" altLang="zh-TW" sz="1400" b="1" baseline="30000" dirty="0"/>
              <a:t> </a:t>
            </a:r>
            <a:r>
              <a:rPr lang="zh-TW" altLang="en-US" sz="1400" dirty="0"/>
              <a:t>神 既 興 起 他 的 僕 人 ， （ 或 作 ： 兒 子 ） ， 就 先 差 他 到 你 們 這 裡 來 ， 賜 福 給 你 們 ， 叫 你 們 各 人 回 轉 ， 離 開 罪 惡 </a:t>
            </a:r>
            <a:r>
              <a:rPr lang="zh-TW" altLang="en-US" sz="1400" dirty="0" smtClean="0"/>
              <a:t>。</a:t>
            </a:r>
            <a:endParaRPr lang="en-US" altLang="zh-TW" sz="1400" dirty="0" smtClean="0"/>
          </a:p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503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71880" cy="3523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0049"/>
          <a:stretch/>
        </p:blipFill>
        <p:spPr>
          <a:xfrm>
            <a:off x="3905250" y="3523128"/>
            <a:ext cx="5238750" cy="33348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25035" y="1169893"/>
            <a:ext cx="38189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/>
              <a:t>教導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指出錯誤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提供解決方案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917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第一次受迫害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9185"/>
            <a:ext cx="7886700" cy="47784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dirty="0" smtClean="0"/>
              <a:t>4</a:t>
            </a:r>
            <a:r>
              <a:rPr lang="en-US" altLang="zh-TW" sz="2800" b="1" dirty="0"/>
              <a:t> </a:t>
            </a:r>
            <a:r>
              <a:rPr lang="zh-TW" altLang="en-US" sz="2800" dirty="0"/>
              <a:t>使 徒 對 百 姓 說 話 的 時 候 ， </a:t>
            </a:r>
            <a:r>
              <a:rPr lang="zh-TW" altLang="en-US" sz="2800" dirty="0">
                <a:solidFill>
                  <a:srgbClr val="FF0000"/>
                </a:solidFill>
              </a:rPr>
              <a:t>祭 司 們 和 守 殿 官 ， 並 撒 都 該 人 </a:t>
            </a:r>
            <a:r>
              <a:rPr lang="zh-TW" altLang="en-US" sz="2800" dirty="0"/>
              <a:t>忽 然 來 了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2 </a:t>
            </a:r>
            <a:r>
              <a:rPr lang="zh-TW" altLang="en-US" sz="2800" dirty="0"/>
              <a:t>因 他 們 教 訓 百 姓 ， 本 著 耶 穌 ， 傳 說 死 人 復 活 ， 就 很 煩 惱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3 </a:t>
            </a:r>
            <a:r>
              <a:rPr lang="zh-TW" altLang="en-US" sz="2800" dirty="0"/>
              <a:t>於 是 下 手 拿 住 他 們 ； 因 為 天 已 經 晚 了 ， 就 把 他 們 押 到 第 二 天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太</a:t>
            </a:r>
            <a:r>
              <a:rPr lang="en-US" altLang="zh-TW" sz="2800" dirty="0" smtClean="0">
                <a:solidFill>
                  <a:schemeClr val="accent5">
                    <a:lumMod val="75000"/>
                  </a:schemeClr>
                </a:solidFill>
              </a:rPr>
              <a:t>27:62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 祭司長和法利賽人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撒都該人和法利賽人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baseline="30000" dirty="0" smtClean="0">
                <a:solidFill>
                  <a:schemeClr val="accent5">
                    <a:lumMod val="75000"/>
                  </a:schemeClr>
                </a:solidFill>
              </a:rPr>
              <a:t>徒</a:t>
            </a:r>
            <a:r>
              <a:rPr lang="en-US" altLang="zh-TW" sz="2800" b="1" baseline="30000" dirty="0" smtClean="0">
                <a:solidFill>
                  <a:schemeClr val="accent5">
                    <a:lumMod val="75000"/>
                  </a:schemeClr>
                </a:solidFill>
              </a:rPr>
              <a:t>23:8</a:t>
            </a:r>
            <a:r>
              <a:rPr lang="en-US" altLang="zh-TW" sz="2800" b="1" baseline="30000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zh-TW" altLang="en-US" sz="2800" dirty="0">
                <a:solidFill>
                  <a:schemeClr val="accent5">
                    <a:lumMod val="75000"/>
                  </a:schemeClr>
                </a:solidFill>
              </a:rPr>
              <a:t>因 為 撒 都 該 人 說 ， 沒 有 復 活 ， 也 沒 有 天 使 和 鬼 魂 ； 法 利 賽 人 卻 說 ， 兩 樣 都 有 。</a:t>
            </a:r>
          </a:p>
          <a:p>
            <a:pPr lvl="1"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964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第一次受迫害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979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b="1" baseline="30000" dirty="0" smtClean="0"/>
              <a:t>10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們 眾 人 和 以 色 列 百 姓 都 當 知 道 ， 站 在 你 們 面 前 的 這 人 得 痊 愈 是 因 你 們 所 釘 十 字 架 、 神 叫 他 從 死 裡 復 活 的 拿 撒 勒 人 耶 穌 基 督 的 名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11 </a:t>
            </a:r>
            <a:r>
              <a:rPr lang="zh-TW" altLang="en-US" sz="2800" dirty="0"/>
              <a:t>他 是 你 們 匠 人 所 棄 的 石 頭 ， 已 成 了 房 角 的 頭 塊 石 頭 。</a:t>
            </a:r>
          </a:p>
          <a:p>
            <a:pPr marL="0" indent="0">
              <a:buNone/>
            </a:pPr>
            <a:r>
              <a:rPr lang="en-US" altLang="zh-TW" sz="2800" b="1" baseline="30000" dirty="0"/>
              <a:t>12 </a:t>
            </a:r>
            <a:r>
              <a:rPr lang="zh-TW" altLang="en-US" sz="2800" dirty="0">
                <a:solidFill>
                  <a:srgbClr val="FF0000"/>
                </a:solidFill>
              </a:rPr>
              <a:t>除 他 以 外 ， 別 無 拯 救 ； 因 為 在 天 下 人 間 ， 沒 有 賜 下 別 的 名 ， 我 們 可 以 靠 著 得 救 。</a:t>
            </a:r>
          </a:p>
          <a:p>
            <a:pPr marL="0" indent="0">
              <a:buNone/>
            </a:pPr>
            <a:endParaRPr lang="zh-TW" altLang="en-US" sz="2800" dirty="0"/>
          </a:p>
          <a:p>
            <a:pPr marL="3429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15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162" b="14189"/>
          <a:stretch/>
        </p:blipFill>
        <p:spPr>
          <a:xfrm>
            <a:off x="13447" y="3926541"/>
            <a:ext cx="9144000" cy="29314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526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第一次受迫害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14637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13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他 們 見 彼 得 、 約 翰 的 膽 量 ， 又 看 出 他 們 原 是 沒 有 學 問 的 小 民 ， 就 希 奇 ， 認 明 他 們 是 跟 過 耶 穌 的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14 </a:t>
            </a:r>
            <a:r>
              <a:rPr lang="zh-TW" altLang="en-US" sz="2800" dirty="0"/>
              <a:t>又 看 見 那 治 好 了 的 人 和 他 們 一 同 站 著 ， 就 無 話 可 駁 。</a:t>
            </a:r>
          </a:p>
          <a:p>
            <a:pPr marL="0" indent="0">
              <a:lnSpc>
                <a:spcPct val="100000"/>
              </a:lnSpc>
              <a:buNone/>
            </a:pPr>
            <a:endParaRPr lang="zh-TW" altLang="en-US" sz="2800" dirty="0"/>
          </a:p>
          <a:p>
            <a:pPr marL="342900" lvl="1" indent="0">
              <a:lnSpc>
                <a:spcPct val="100000"/>
              </a:lnSpc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28650" y="4047099"/>
            <a:ext cx="69924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 smtClean="0">
                <a:solidFill>
                  <a:schemeClr val="bg1"/>
                </a:solidFill>
              </a:rPr>
              <a:t>醫治的神蹟是個事實</a:t>
            </a:r>
            <a:endParaRPr lang="en-US" altLang="zh-TW" sz="28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 smtClean="0">
                <a:solidFill>
                  <a:schemeClr val="bg1"/>
                </a:solidFill>
              </a:rPr>
              <a:t>使徒生命的改變 </a:t>
            </a:r>
            <a:r>
              <a:rPr lang="en-US" altLang="zh-TW" sz="2800" b="1" dirty="0" smtClean="0">
                <a:solidFill>
                  <a:schemeClr val="bg1"/>
                </a:solidFill>
              </a:rPr>
              <a:t>(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膽量</a:t>
            </a:r>
            <a:r>
              <a:rPr lang="en-US" altLang="zh-TW" sz="2800" b="1" dirty="0" smtClean="0">
                <a:solidFill>
                  <a:schemeClr val="bg1"/>
                </a:solidFill>
              </a:rPr>
              <a:t>,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 學問</a:t>
            </a:r>
            <a:r>
              <a:rPr lang="en-US" altLang="zh-TW" sz="2800" b="1" dirty="0" smtClean="0">
                <a:solidFill>
                  <a:schemeClr val="bg1"/>
                </a:solidFill>
              </a:rPr>
              <a:t>)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無可推諉</a:t>
            </a:r>
            <a:endParaRPr lang="en-US" altLang="zh-TW" sz="28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800" b="1" dirty="0" smtClean="0">
                <a:solidFill>
                  <a:schemeClr val="bg1"/>
                </a:solidFill>
              </a:rPr>
              <a:t>-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 往往是傳福音最有效的見證</a:t>
            </a:r>
            <a:endParaRPr lang="en-US" altLang="zh-TW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第一次受迫害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098491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19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彼 得 、 約 翰 說 ： </a:t>
            </a:r>
            <a:r>
              <a:rPr lang="zh-TW" altLang="en-US" sz="2800" dirty="0">
                <a:solidFill>
                  <a:srgbClr val="FF0000"/>
                </a:solidFill>
              </a:rPr>
              <a:t>聽 從 你 們 ， 不 聽 從 神 ， 這 在 神 面 前 合 理 不 合 理 ， 你 們 自 己 酌 量 罷 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solidFill>
                  <a:srgbClr val="FF0000"/>
                </a:solidFill>
              </a:rPr>
              <a:t>20 </a:t>
            </a:r>
            <a:r>
              <a:rPr lang="zh-TW" altLang="en-US" sz="2800" dirty="0">
                <a:solidFill>
                  <a:srgbClr val="FF0000"/>
                </a:solidFill>
              </a:rPr>
              <a:t>我 們 所 看 見 所 聽 見 的 ， 不 能 不 說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21 </a:t>
            </a:r>
            <a:r>
              <a:rPr lang="zh-TW" altLang="en-US" sz="2800" dirty="0"/>
              <a:t>官 長 為 百 姓 的 緣 故 ， 想 不 出 法 子 刑 罰 他 們 ， 又 恐 嚇 一 番 ， 把 他 們 釋 放 了 。 這 是 因 眾 人 為 所 行 的 奇 事 都 歸 榮 耀 與 神 </a:t>
            </a:r>
            <a:r>
              <a:rPr lang="zh-TW" altLang="en-US" sz="28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281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13797" cy="34558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455894"/>
            <a:ext cx="4613797" cy="25837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643" y="4343400"/>
            <a:ext cx="4490357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642" y="1727947"/>
            <a:ext cx="4490358" cy="257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188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第一次受迫害 </a:t>
            </a:r>
            <a:r>
              <a:rPr lang="en-US" altLang="zh-TW" dirty="0" smtClean="0"/>
              <a:t>-</a:t>
            </a:r>
            <a:r>
              <a:rPr lang="zh-TW" altLang="en-US" dirty="0" smtClean="0"/>
              <a:t> </a:t>
            </a:r>
            <a:r>
              <a:rPr lang="zh-TW" altLang="en-US" sz="3600" dirty="0" smtClean="0"/>
              <a:t>同心合意的禱告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959" y="914401"/>
            <a:ext cx="8838079" cy="46708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 smtClean="0"/>
              <a:t>23</a:t>
            </a:r>
            <a:r>
              <a:rPr lang="en-US" altLang="zh-TW" sz="2600" b="1" baseline="30000" dirty="0"/>
              <a:t> </a:t>
            </a:r>
            <a:r>
              <a:rPr lang="zh-TW" altLang="en-US" sz="2600" dirty="0"/>
              <a:t>二 人 既 被 釋 放 ， 就 到 會 友 那 裡 去 ， 把 祭 司 長 和 長 老 所 說 的 話 都 告 訴 他 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/>
              <a:t>24 </a:t>
            </a:r>
            <a:r>
              <a:rPr lang="zh-TW" altLang="en-US" sz="2600" dirty="0"/>
              <a:t>他 們 聽 見 了 ， 就 </a:t>
            </a:r>
            <a:r>
              <a:rPr lang="zh-TW" altLang="en-US" sz="2600" dirty="0">
                <a:solidFill>
                  <a:srgbClr val="FF0000"/>
                </a:solidFill>
              </a:rPr>
              <a:t>同 心 合 意</a:t>
            </a:r>
            <a:r>
              <a:rPr lang="zh-TW" altLang="en-US" sz="2600" dirty="0"/>
              <a:t> 的 高 聲 向 神 說 ： 主 阿 ！ 你 是 造 天 、 地 、 海 ， 和 其 中 萬 物 的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/>
              <a:t>25 </a:t>
            </a:r>
            <a:r>
              <a:rPr lang="zh-TW" altLang="en-US" sz="2600" dirty="0"/>
              <a:t>你 曾 藉 著 聖 靈 ， 託 你 僕 人 ─ 我 們 祖 宗 大 衛 的 口 ， 說 ： 外 邦 為 甚 麼 爭 鬧 ？ 萬 民 為 甚 麼 謀 算 虛 妄 的 事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/>
              <a:t>26 </a:t>
            </a:r>
            <a:r>
              <a:rPr lang="zh-TW" altLang="en-US" sz="2600" dirty="0"/>
              <a:t>世 上 的 君 王 一 齊 起 來 ， 臣 宰 也 聚 集 ， 要 敵 擋 主 ， 並 主 的 受 膏 者 （ 或 作 ： 基 督 ）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/>
              <a:t>27 </a:t>
            </a:r>
            <a:r>
              <a:rPr lang="zh-TW" altLang="en-US" sz="2600" dirty="0"/>
              <a:t>希 律 和 本 丟 彼 拉 多 ， 外 邦 人 和 以 色 列 民 ， 果 然 在 這 城 裡 聚 集 ， 要 攻 打 你 所 膏 的 聖 僕 </a:t>
            </a:r>
            <a:r>
              <a:rPr lang="zh-TW" altLang="en-US" sz="2600" dirty="0" smtClean="0"/>
              <a:t>耶 </a:t>
            </a:r>
            <a:r>
              <a:rPr lang="zh-TW" altLang="en-US" sz="2600" dirty="0"/>
              <a:t>穌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600" b="1" baseline="30000" dirty="0"/>
              <a:t>28 </a:t>
            </a:r>
            <a:r>
              <a:rPr lang="zh-TW" altLang="en-US" sz="2600" dirty="0"/>
              <a:t>成 就 你 手 和 你 意 旨 所 預 定 必 有 的 事 </a:t>
            </a:r>
            <a:r>
              <a:rPr lang="zh-TW" altLang="en-US" sz="2600" dirty="0" smtClean="0"/>
              <a:t>。</a:t>
            </a:r>
          </a:p>
          <a:p>
            <a:pPr marL="342900" lvl="1" indent="0">
              <a:lnSpc>
                <a:spcPct val="12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5350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信徒的禱告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4:29</a:t>
            </a:r>
            <a:r>
              <a:rPr lang="zh-TW" altLang="en-US" sz="2800" b="1" baseline="30000" dirty="0" smtClean="0"/>
              <a:t> </a:t>
            </a:r>
            <a:r>
              <a:rPr lang="zh-TW" altLang="en-US" sz="2800" dirty="0" smtClean="0"/>
              <a:t>他 </a:t>
            </a:r>
            <a:r>
              <a:rPr lang="zh-TW" altLang="en-US" sz="2800" dirty="0"/>
              <a:t>們 恐 嚇 我 們 ， 現 在 </a:t>
            </a:r>
            <a:r>
              <a:rPr lang="zh-TW" altLang="en-US" sz="2800" dirty="0">
                <a:solidFill>
                  <a:srgbClr val="FF0000"/>
                </a:solidFill>
              </a:rPr>
              <a:t>求 主 鑒 察 </a:t>
            </a:r>
            <a:r>
              <a:rPr lang="zh-TW" altLang="en-US" sz="2800" dirty="0"/>
              <a:t>， 一 面 叫 你 僕 人 </a:t>
            </a:r>
            <a:r>
              <a:rPr lang="zh-TW" altLang="en-US" sz="2800" dirty="0">
                <a:solidFill>
                  <a:srgbClr val="FF0000"/>
                </a:solidFill>
              </a:rPr>
              <a:t>大 放 膽 量 講 你 的 道 </a:t>
            </a:r>
            <a:r>
              <a:rPr lang="zh-TW" altLang="en-US" sz="2800" dirty="0"/>
              <a:t>， 一 面 伸 出 你 的 手 來 </a:t>
            </a:r>
            <a:r>
              <a:rPr lang="zh-TW" altLang="en-US" sz="2800" dirty="0">
                <a:solidFill>
                  <a:srgbClr val="FF0000"/>
                </a:solidFill>
              </a:rPr>
              <a:t>醫 治 疾 病 </a:t>
            </a:r>
            <a:r>
              <a:rPr lang="zh-TW" altLang="en-US" sz="2800" dirty="0"/>
              <a:t>， 並 且 使 神 蹟 奇 事 因 著 你 聖 僕 </a:t>
            </a:r>
            <a:r>
              <a:rPr lang="zh-TW" altLang="en-US" sz="2800" dirty="0" smtClean="0"/>
              <a:t>耶 </a:t>
            </a:r>
            <a:r>
              <a:rPr lang="zh-TW" altLang="en-US" sz="2800" dirty="0"/>
              <a:t>穌 的 名 行 出 來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31 </a:t>
            </a:r>
            <a:r>
              <a:rPr lang="zh-TW" altLang="en-US" sz="2800" dirty="0"/>
              <a:t>禱 告 完 了 ， 聚 會 的 地 方 震 動 ， 他 們 就 都 </a:t>
            </a:r>
            <a:r>
              <a:rPr lang="zh-TW" altLang="en-US" sz="2800" dirty="0">
                <a:solidFill>
                  <a:srgbClr val="FF0000"/>
                </a:solidFill>
              </a:rPr>
              <a:t>被 聖 靈 充 滿 </a:t>
            </a:r>
            <a:r>
              <a:rPr lang="zh-TW" altLang="en-US" sz="2800" dirty="0"/>
              <a:t>， 放 膽 講 論 神 的 道 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5836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6473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大 放 膽 量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107"/>
            <a:ext cx="78867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800" dirty="0" smtClean="0"/>
              <a:t>跨出我們的腳步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/>
              <a:t> </a:t>
            </a:r>
            <a:r>
              <a:rPr lang="zh-TW" altLang="en-US" sz="2800" dirty="0" smtClean="0"/>
              <a:t>   布道會發邀請</a:t>
            </a:r>
            <a:endParaRPr lang="en-US" altLang="zh-TW" sz="2800" dirty="0" smtClean="0"/>
          </a:p>
          <a:p>
            <a:pPr marL="0" lvl="1" indent="0">
              <a:buNone/>
            </a:pPr>
            <a:r>
              <a:rPr lang="en-US" altLang="zh-TW" sz="2400" dirty="0" smtClean="0"/>
              <a:t>	</a:t>
            </a:r>
            <a:r>
              <a:rPr lang="zh-TW" altLang="en-US" sz="2400" dirty="0" smtClean="0"/>
              <a:t>掃街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餐館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圖書館</a:t>
            </a:r>
            <a:r>
              <a:rPr lang="en-US" altLang="zh-TW" sz="2400" dirty="0" smtClean="0"/>
              <a:t>…</a:t>
            </a:r>
          </a:p>
          <a:p>
            <a:pPr marL="0" indent="0">
              <a:buNone/>
            </a:pPr>
            <a:r>
              <a:rPr lang="zh-TW" altLang="en-US" sz="2800" dirty="0" smtClean="0"/>
              <a:t>    懼怕</a:t>
            </a:r>
            <a:r>
              <a:rPr lang="zh-TW" altLang="en-US" sz="2400" dirty="0" smtClean="0"/>
              <a:t>被拒絕</a:t>
            </a:r>
            <a:endParaRPr lang="en-US" altLang="zh-TW" sz="2400" dirty="0" smtClean="0"/>
          </a:p>
          <a:p>
            <a:pPr marL="0" lvl="1" indent="0">
              <a:buNone/>
            </a:pPr>
            <a:r>
              <a:rPr lang="zh-TW" altLang="en-US" sz="2400" dirty="0" smtClean="0"/>
              <a:t>     別人怎麼看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800" dirty="0" smtClean="0"/>
              <a:t>禱告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在愛里沒有懼怕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願意的心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信心</a:t>
            </a:r>
            <a:endParaRPr lang="en-US" altLang="zh-TW" sz="2800" dirty="0" smtClean="0"/>
          </a:p>
        </p:txBody>
      </p:sp>
      <p:sp>
        <p:nvSpPr>
          <p:cNvPr id="4" name="AutoShape 2" descr="Image result for 發福音單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527" y="3415553"/>
            <a:ext cx="4766474" cy="2331201"/>
          </a:xfrm>
          <a:prstGeom prst="rect">
            <a:avLst/>
          </a:prstGeom>
        </p:spPr>
      </p:pic>
      <p:pic>
        <p:nvPicPr>
          <p:cNvPr id="2052" name="Picture 4" descr="Image result for pleasanton 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527" y="15080"/>
            <a:ext cx="4766474" cy="317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09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536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共產生活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536" y="1337190"/>
            <a:ext cx="8622927" cy="4548281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32 </a:t>
            </a:r>
            <a:r>
              <a:rPr lang="zh-TW" altLang="en-US" sz="2600" dirty="0"/>
              <a:t>那 許 多 信 的 人 都 是 </a:t>
            </a:r>
            <a:r>
              <a:rPr lang="zh-TW" altLang="en-US" sz="2600" dirty="0">
                <a:solidFill>
                  <a:srgbClr val="FF0000"/>
                </a:solidFill>
              </a:rPr>
              <a:t>一 心 一 意 </a:t>
            </a:r>
            <a:r>
              <a:rPr lang="zh-TW" altLang="en-US" sz="2600" dirty="0"/>
              <a:t>的 ， 沒 有 一 人 說 他 的 東 西 有 一 樣 是 自 己 的 ， 都 是 大 家 公 用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33 </a:t>
            </a:r>
            <a:r>
              <a:rPr lang="zh-TW" altLang="en-US" sz="2600" dirty="0">
                <a:solidFill>
                  <a:srgbClr val="FF0000"/>
                </a:solidFill>
              </a:rPr>
              <a:t>使 徒 大 有 能 力 ， 見 證 主 耶 穌 復 活 ； 眾 人 也 都 蒙 大 恩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34 </a:t>
            </a:r>
            <a:r>
              <a:rPr lang="zh-TW" altLang="en-US" sz="2600" dirty="0"/>
              <a:t>內 中 也 沒 有 一 個 缺 乏 的 ， 因 為 人 人 將 田 產 房 屋 都 賣 了 ， 把 所 賣 的 價 銀 拿 來 ， 放 在 使 徒 腳 前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35 </a:t>
            </a:r>
            <a:r>
              <a:rPr lang="zh-TW" altLang="en-US" sz="2600" dirty="0"/>
              <a:t>照 各 人 所 需 用 的 ， 分 給 各 人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36 </a:t>
            </a:r>
            <a:r>
              <a:rPr lang="zh-TW" altLang="en-US" sz="2600" dirty="0"/>
              <a:t>有 一 個 </a:t>
            </a:r>
            <a:r>
              <a:rPr lang="zh-TW" altLang="en-US" sz="2600" dirty="0">
                <a:solidFill>
                  <a:srgbClr val="FF0000"/>
                </a:solidFill>
              </a:rPr>
              <a:t>利 未 人</a:t>
            </a:r>
            <a:r>
              <a:rPr lang="zh-TW" altLang="en-US" sz="2600" dirty="0"/>
              <a:t> ， 生 在 居 比 路 ， 名 叫 約 瑟 ， 使 徒 稱 他 為 </a:t>
            </a:r>
            <a:r>
              <a:rPr lang="zh-TW" altLang="en-US" sz="2600" dirty="0">
                <a:solidFill>
                  <a:srgbClr val="FF0000"/>
                </a:solidFill>
              </a:rPr>
              <a:t>巴 拿 巴 </a:t>
            </a:r>
            <a:r>
              <a:rPr lang="zh-TW" altLang="en-US" sz="2600" dirty="0"/>
              <a:t>（ 巴 拿 巴 翻 出 來 就 是 </a:t>
            </a:r>
            <a:r>
              <a:rPr lang="zh-TW" altLang="en-US" sz="2600" dirty="0">
                <a:solidFill>
                  <a:srgbClr val="FF0000"/>
                </a:solidFill>
              </a:rPr>
              <a:t>勸 慰 子 </a:t>
            </a:r>
            <a:r>
              <a:rPr lang="zh-TW" altLang="en-US" sz="2600" dirty="0"/>
              <a:t>）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600" b="1" baseline="30000" dirty="0"/>
              <a:t>37 </a:t>
            </a:r>
            <a:r>
              <a:rPr lang="zh-TW" altLang="en-US" sz="2600" dirty="0"/>
              <a:t>他 有 田 地 ， 也 賣 了 ， 把 價 銀 拿 來 ， 放 在 使 徒 腳 前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8788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共產生活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5075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 smtClean="0"/>
              <a:t>出于自願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照個人所需用的分給個人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不是加入教會的條件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2800" dirty="0" smtClean="0"/>
              <a:t>我們當效法的是關心有需要的人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0"/>
            <a:ext cx="3200400" cy="42891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8650" y="4814097"/>
            <a:ext cx="78867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9222B"/>
                </a:solidFill>
                <a:latin typeface="Merriweather"/>
              </a:rPr>
              <a:t>If ending all poverty were as simple as producing enough food to feed everyone, our work would be done. Farms already grow enough food for every person on the planet — 2,800 calories a day, if it were divvied up equally. But we have never shared resources equally, and no one seems to have figured out a realistic way of making people start</a:t>
            </a:r>
            <a:r>
              <a:rPr lang="en-US" dirty="0" smtClean="0">
                <a:solidFill>
                  <a:srgbClr val="09222B"/>
                </a:solidFill>
                <a:latin typeface="Merriweather"/>
              </a:rPr>
              <a:t>.</a:t>
            </a:r>
          </a:p>
          <a:p>
            <a:r>
              <a:rPr lang="en-US" dirty="0"/>
              <a:t>http://grist.org/food/so-can-we-really-feed-the-world-yes-and-heres-how/</a:t>
            </a:r>
          </a:p>
        </p:txBody>
      </p:sp>
    </p:spTree>
    <p:extLst>
      <p:ext uri="{BB962C8B-B14F-4D97-AF65-F5344CB8AC3E}">
        <p14:creationId xmlns:p14="http://schemas.microsoft.com/office/powerpoint/2010/main" val="11637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285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亞拿尼亞</a:t>
            </a:r>
            <a:r>
              <a:rPr lang="en-US" altLang="zh-TW" dirty="0" smtClean="0"/>
              <a:t>/</a:t>
            </a:r>
            <a:r>
              <a:rPr lang="zh-TW" altLang="en-US" dirty="0" smtClean="0"/>
              <a:t>撒非喇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112930"/>
            <a:ext cx="8730504" cy="55433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b="1" dirty="0"/>
              <a:t>5 </a:t>
            </a:r>
            <a:r>
              <a:rPr lang="zh-TW" altLang="en-US" dirty="0"/>
              <a:t>有 一 個 人 ， 名 叫 亞 拿 尼 亞 ， 同 他 的 妻 子 撒 非 喇 賣 了 田 產 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2 </a:t>
            </a:r>
            <a:r>
              <a:rPr lang="zh-TW" altLang="en-US" dirty="0"/>
              <a:t>把 價 銀 私 自 留 下 幾 分 ， 他 的 妻 子 也 知 道 ， 其 餘 的 幾 分 拿 來 放 在 使 徒 腳 前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3 </a:t>
            </a:r>
            <a:r>
              <a:rPr lang="zh-TW" altLang="en-US" dirty="0"/>
              <a:t>彼 得 說 ： 亞 拿 尼 亞 ！ </a:t>
            </a:r>
            <a:r>
              <a:rPr lang="zh-TW" altLang="en-US" dirty="0">
                <a:solidFill>
                  <a:srgbClr val="FF0000"/>
                </a:solidFill>
              </a:rPr>
              <a:t>為 甚 麼 撒 但 充 滿 了 你 的 心 ， 叫 你 欺 哄 聖 靈 </a:t>
            </a:r>
            <a:r>
              <a:rPr lang="zh-TW" altLang="en-US" dirty="0"/>
              <a:t>， 把 田 地 的 價 銀 私 自 留 下 幾 分 呢 ？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4 </a:t>
            </a:r>
            <a:r>
              <a:rPr lang="zh-TW" altLang="en-US" dirty="0">
                <a:solidFill>
                  <a:srgbClr val="FF0000"/>
                </a:solidFill>
              </a:rPr>
              <a:t>田 地 還 沒 有 賣 ， 不 是 你 自 己 的 麼 ？ 既 賣 了 ， 價 銀 不 是 你 作 主 麼 ？ </a:t>
            </a:r>
            <a:r>
              <a:rPr lang="zh-TW" altLang="en-US" dirty="0"/>
              <a:t>你 怎 麼 心 裡 起 這 意 念 呢 ？ 你 不 是 欺 哄 人 ， 是 欺 哄 神 了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5 </a:t>
            </a:r>
            <a:r>
              <a:rPr lang="zh-TW" altLang="en-US" dirty="0"/>
              <a:t>亞 拿 尼 亞 聽 見 這 話 ， 就 仆 倒 ， 斷 了 氣 ； 聽 見 的 人 都 甚 懼 怕</a:t>
            </a:r>
            <a:r>
              <a:rPr lang="en-US" altLang="zh-TW" dirty="0"/>
              <a:t>r </a:t>
            </a:r>
            <a:r>
              <a:rPr lang="zh-TW" altLang="en-US" dirty="0"/>
              <a:t>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6 </a:t>
            </a:r>
            <a:r>
              <a:rPr lang="zh-TW" altLang="en-US" dirty="0"/>
              <a:t>有 些 少 年 人 起 來 ， 把 他 包 裹 ， 抬 出 去 埋 葬 了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7 </a:t>
            </a:r>
            <a:r>
              <a:rPr lang="zh-TW" altLang="en-US" dirty="0"/>
              <a:t>約 過 了 三 小 時 ， 他 的 妻 子 進 來 ， 還 不 知 道 這 事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8 </a:t>
            </a:r>
            <a:r>
              <a:rPr lang="zh-TW" altLang="en-US" dirty="0"/>
              <a:t>彼 得 對 他 說 ： 你 告 訴 我 ， 你 們 賣 田 地 的 價 銀 就 是 這 些 麼 ？ 他 說 ： 就 是 這 些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9 </a:t>
            </a:r>
            <a:r>
              <a:rPr lang="zh-TW" altLang="en-US" dirty="0"/>
              <a:t>彼 得 說 ： 你 們 為 甚 麼 同 心 試 探 主 的 靈 呢 ？ 埋 葬 你 丈 夫 之 人 的 腳 已 到 門 口 ， 他 們 也 要 把 你 抬 出 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10 </a:t>
            </a:r>
            <a:r>
              <a:rPr lang="zh-TW" altLang="en-US" dirty="0"/>
              <a:t>婦 人 立 刻 仆 倒 在 彼 得 腳 前 ， 斷 了 氣 。 那 些 少 年 人 進 來 ， 見 他 已 經 死 了 ， 就 抬 出 去 ， 埋 在 他 丈 夫 旁 邊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/>
              <a:t>11 </a:t>
            </a:r>
            <a:r>
              <a:rPr lang="zh-TW" altLang="en-US" dirty="0"/>
              <a:t>全 教 會 和 聽 見 這 事 的 人 都 甚 懼 怕 。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9973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亞拿尼亞</a:t>
            </a:r>
            <a:r>
              <a:rPr lang="en-US" altLang="zh-TW" dirty="0" smtClean="0"/>
              <a:t>/</a:t>
            </a:r>
            <a:r>
              <a:rPr lang="zh-TW" altLang="en-US" dirty="0" smtClean="0"/>
              <a:t>撒非喇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5536"/>
            <a:ext cx="7886700" cy="4351338"/>
          </a:xfrm>
        </p:spPr>
        <p:txBody>
          <a:bodyPr>
            <a:noAutofit/>
          </a:bodyPr>
          <a:lstStyle/>
          <a:p>
            <a:pPr marL="403225" indent="-403225">
              <a:lnSpc>
                <a:spcPct val="150000"/>
              </a:lnSpc>
            </a:pPr>
            <a:r>
              <a:rPr lang="zh-TW" altLang="en-US" sz="2400" dirty="0"/>
              <a:t>亞拿尼</a:t>
            </a:r>
            <a:r>
              <a:rPr lang="zh-TW" altLang="en-US" sz="2400" dirty="0" smtClean="0"/>
              <a:t>亞  </a:t>
            </a:r>
            <a:r>
              <a:rPr lang="en-US" altLang="zh-TW" sz="2400" dirty="0" smtClean="0"/>
              <a:t>-</a:t>
            </a:r>
            <a:r>
              <a:rPr lang="zh-TW" altLang="en-US" sz="2400" dirty="0" smtClean="0"/>
              <a:t>  神是恩慈</a:t>
            </a:r>
            <a:endParaRPr lang="en-US" altLang="zh-TW" sz="2400" dirty="0" smtClean="0"/>
          </a:p>
          <a:p>
            <a:pPr marL="403225" indent="-403225">
              <a:lnSpc>
                <a:spcPct val="150000"/>
              </a:lnSpc>
            </a:pPr>
            <a:r>
              <a:rPr lang="zh-TW" altLang="en-US" sz="2400" dirty="0" smtClean="0"/>
              <a:t>撒</a:t>
            </a:r>
            <a:r>
              <a:rPr lang="zh-TW" altLang="en-US" sz="2400" dirty="0"/>
              <a:t>非</a:t>
            </a:r>
            <a:r>
              <a:rPr lang="zh-TW" altLang="en-US" sz="2400" dirty="0" smtClean="0"/>
              <a:t>喇 </a:t>
            </a:r>
            <a:r>
              <a:rPr lang="en-US" altLang="zh-TW" sz="2400" dirty="0"/>
              <a:t>-</a:t>
            </a:r>
            <a:r>
              <a:rPr lang="zh-TW" altLang="en-US" sz="2400" dirty="0" smtClean="0"/>
              <a:t> 美麗</a:t>
            </a:r>
            <a:endParaRPr lang="en-US" altLang="zh-TW" sz="2400" dirty="0" smtClean="0"/>
          </a:p>
          <a:p>
            <a:pPr marL="403225" indent="-403225">
              <a:lnSpc>
                <a:spcPct val="150000"/>
              </a:lnSpc>
            </a:pPr>
            <a:r>
              <a:rPr lang="en-US" altLang="zh-TW" sz="2400" dirty="0" smtClean="0"/>
              <a:t>Sin in the church</a:t>
            </a:r>
          </a:p>
          <a:p>
            <a:pPr marL="403225" indent="-403225">
              <a:lnSpc>
                <a:spcPct val="150000"/>
              </a:lnSpc>
            </a:pPr>
            <a:r>
              <a:rPr lang="zh-TW" altLang="en-US" sz="2400" dirty="0"/>
              <a:t>為 甚 麼 撒 但 充 滿 了 你 的 心 ， 叫 你 欺 哄 聖 靈 </a:t>
            </a:r>
            <a:endParaRPr lang="en-US" altLang="zh-TW" sz="2400" dirty="0" smtClean="0"/>
          </a:p>
          <a:p>
            <a:pPr marL="403225" indent="-403225">
              <a:lnSpc>
                <a:spcPct val="150000"/>
              </a:lnSpc>
            </a:pPr>
            <a:r>
              <a:rPr lang="zh-TW" altLang="en-US" sz="2400" dirty="0" smtClean="0"/>
              <a:t>假冒為善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作假見證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試探神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不悔改</a:t>
            </a:r>
            <a:r>
              <a:rPr lang="en-US" altLang="zh-TW" sz="2400" dirty="0" smtClean="0"/>
              <a:t>…</a:t>
            </a:r>
          </a:p>
          <a:p>
            <a:pPr marL="403225" indent="-403225">
              <a:lnSpc>
                <a:spcPct val="150000"/>
              </a:lnSpc>
            </a:pPr>
            <a:r>
              <a:rPr lang="zh-TW" altLang="en-US" sz="2400" dirty="0" smtClean="0"/>
              <a:t>詩</a:t>
            </a:r>
            <a:r>
              <a:rPr lang="en-US" altLang="zh-TW" sz="2400" dirty="0" smtClean="0"/>
              <a:t>139:23-24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神 啊 ， 求 你 鑒 察 我 ， 知 道 我 的 心 思 ， 試 煉 我 ， 知 道 我 的 意 念 </a:t>
            </a:r>
            <a:r>
              <a:rPr lang="zh-TW" altLang="en-US" sz="2400" dirty="0" smtClean="0"/>
              <a:t>，看 </a:t>
            </a:r>
            <a:r>
              <a:rPr lang="zh-TW" altLang="en-US" sz="2400" dirty="0"/>
              <a:t>在 我 裡 面 有 甚 麼 惡 行 沒 有 ， 引 導 我 走 永 生 的 道 路 。</a:t>
            </a:r>
          </a:p>
          <a:p>
            <a:pPr marL="403225" indent="-403225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490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156" y="0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教會興旺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56" y="1166720"/>
            <a:ext cx="864982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2800" b="1" baseline="30000" dirty="0"/>
              <a:t>12 </a:t>
            </a:r>
            <a:r>
              <a:rPr lang="zh-TW" altLang="en-US" sz="2800" dirty="0"/>
              <a:t>主 藉 使 徒 的 手 在 民 間 行 了 許 多 神 </a:t>
            </a:r>
            <a:r>
              <a:rPr lang="zh-TW" altLang="en-US" sz="2800" dirty="0" smtClean="0"/>
              <a:t>蹟</a:t>
            </a:r>
            <a:r>
              <a:rPr lang="en-US" altLang="zh-TW" sz="2800" dirty="0" smtClean="0"/>
              <a:t> </a:t>
            </a:r>
            <a:r>
              <a:rPr lang="zh-TW" altLang="en-US" sz="2800" dirty="0"/>
              <a:t>奇 事 ； 他 們 （ 或 作 ： 信 的 人 ） 都 同 心 合 意 的 在 所 羅 門 的 廊 下 </a:t>
            </a:r>
            <a:r>
              <a:rPr lang="en-US" altLang="zh-TW" sz="2800" dirty="0" smtClean="0"/>
              <a:t>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800" b="1" baseline="30000" dirty="0"/>
              <a:t>13 </a:t>
            </a:r>
            <a:r>
              <a:rPr lang="zh-TW" altLang="en-US" sz="2800" dirty="0"/>
              <a:t>其 餘 的 人 沒 有 一 個 敢 貼 近 他 們 百 姓 卻 尊 重 他 們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800" b="1" baseline="30000" dirty="0"/>
              <a:t>14 </a:t>
            </a:r>
            <a:r>
              <a:rPr lang="zh-TW" altLang="en-US" sz="2800" dirty="0">
                <a:solidFill>
                  <a:srgbClr val="FF0000"/>
                </a:solidFill>
              </a:rPr>
              <a:t>信 而 歸 主 的 人 越 發 增 添 ， 連 男 帶 女 很 多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800" b="1" baseline="30000" dirty="0"/>
              <a:t>15 </a:t>
            </a:r>
            <a:r>
              <a:rPr lang="zh-TW" altLang="en-US" sz="2800" dirty="0"/>
              <a:t>甚 至 有 人 將 病 人 抬 到 街 上 ， 放 在 床 上 或 褥 子 上 ， 指 望 彼 得 過 來 的 時 候 ， 或 者 得 他 的 影 兒 照 在 甚 麼 人 身 上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800" b="1" baseline="30000" dirty="0"/>
              <a:t>16 </a:t>
            </a:r>
            <a:r>
              <a:rPr lang="zh-TW" altLang="en-US" sz="2800" dirty="0"/>
              <a:t>還 有 許 多 人 帶 著 病 人 和 被 污 鬼 纏 磨 的 ， 從 耶 路 撒 冷 四 圍 的 城 邑 來 ， 全 都 得 了 醫 治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31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第二次被囚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17 </a:t>
            </a:r>
            <a:r>
              <a:rPr lang="zh-TW" altLang="en-US" sz="2800" dirty="0"/>
              <a:t>大 祭 司 和 他 的 一 切 同 人 ， 就 是 撒 都 該 教 門 的 人 ， 都 起 來 ， 滿 心 忌 恨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18 </a:t>
            </a:r>
            <a:r>
              <a:rPr lang="zh-TW" altLang="en-US" sz="2800" dirty="0"/>
              <a:t>就 下 手 拿 住 使 徒 ， 收 在 外 監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19 </a:t>
            </a:r>
            <a:r>
              <a:rPr lang="zh-TW" altLang="en-US" sz="2800" dirty="0"/>
              <a:t>但 主 的 使 者 夜 間 開 了 監 門 ， 領 他 們 出 來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20 </a:t>
            </a:r>
            <a:r>
              <a:rPr lang="zh-TW" altLang="en-US" sz="2800" dirty="0"/>
              <a:t>說 ： 你 們 去 站 在 殿 裡 ， 把 這 生 命 的 道 都 講 給 百 姓 聽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08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/>
              <a:t>逼迫的升級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6002"/>
            <a:ext cx="7886700" cy="476343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4:2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因 他 們 教 訓 百 姓 ， 本 著 耶 穌 ， 傳 說 死 人 復 活 ， 就 很 </a:t>
            </a:r>
            <a:r>
              <a:rPr lang="zh-TW" altLang="en-US" sz="2400" dirty="0">
                <a:solidFill>
                  <a:srgbClr val="FF0000"/>
                </a:solidFill>
              </a:rPr>
              <a:t>煩 惱</a:t>
            </a:r>
            <a:r>
              <a:rPr lang="zh-TW" altLang="en-US" sz="2400" dirty="0"/>
              <a:t> </a:t>
            </a:r>
            <a:endParaRPr lang="en-US" altLang="zh-TW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4:21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官 長 為 百 姓 的 緣 故 ， 想 不 出 法 子 刑 罰 他 們 ， 又 </a:t>
            </a:r>
            <a:r>
              <a:rPr lang="zh-TW" altLang="en-US" sz="2400" dirty="0">
                <a:solidFill>
                  <a:srgbClr val="FF0000"/>
                </a:solidFill>
              </a:rPr>
              <a:t>恐 嚇</a:t>
            </a:r>
            <a:r>
              <a:rPr lang="zh-TW" altLang="en-US" sz="2400" dirty="0"/>
              <a:t> 一 番 ， 把 他 們 釋 放 了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zh-TW" sz="2400" b="1" baseline="30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5:17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大 祭 司 和 他 的 一 切 同 人 ， 就 是 撒 都 該 教 門 的 人 ， 都 起 來 ， </a:t>
            </a:r>
            <a:r>
              <a:rPr lang="zh-TW" altLang="en-US" sz="2400" dirty="0">
                <a:solidFill>
                  <a:srgbClr val="FF0000"/>
                </a:solidFill>
              </a:rPr>
              <a:t>滿 心 忌 恨 </a:t>
            </a:r>
            <a:r>
              <a:rPr lang="zh-TW" altLang="en-US" sz="2400" dirty="0"/>
              <a:t>，</a:t>
            </a:r>
            <a:endParaRPr lang="en-US" altLang="zh-TW" sz="2400" b="1" baseline="30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5:33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公 會 的 人 聽 見 就 </a:t>
            </a:r>
            <a:r>
              <a:rPr lang="zh-TW" altLang="en-US" sz="2400" dirty="0">
                <a:solidFill>
                  <a:srgbClr val="FF0000"/>
                </a:solidFill>
              </a:rPr>
              <a:t>極 其 惱 怒 </a:t>
            </a:r>
            <a:r>
              <a:rPr lang="zh-TW" altLang="en-US" sz="2400" dirty="0"/>
              <a:t>， </a:t>
            </a:r>
            <a:r>
              <a:rPr lang="zh-TW" altLang="en-US" sz="2400" dirty="0">
                <a:solidFill>
                  <a:srgbClr val="FF0000"/>
                </a:solidFill>
              </a:rPr>
              <a:t>想 要 殺 他 們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5:40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公 會 的 人 聽 從 了 他 ， 便 叫 使 徒 來 ， 把 他 們 </a:t>
            </a:r>
            <a:r>
              <a:rPr lang="zh-TW" altLang="en-US" sz="2400" dirty="0">
                <a:solidFill>
                  <a:srgbClr val="FF0000"/>
                </a:solidFill>
              </a:rPr>
              <a:t>打</a:t>
            </a:r>
            <a:r>
              <a:rPr lang="zh-TW" altLang="en-US" sz="2400" dirty="0"/>
              <a:t> 了 ， 又 吩 咐 他 們 不 可 奉 耶 穌 的 名 講 道 ， 就 把 他 們 釋 放 了 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713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順從神不順從人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4:19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彼 得 、 約 翰 說 ： </a:t>
            </a:r>
            <a:r>
              <a:rPr lang="zh-TW" altLang="en-US" sz="2400" dirty="0">
                <a:solidFill>
                  <a:srgbClr val="FF0000"/>
                </a:solidFill>
              </a:rPr>
              <a:t>聽 從 你 們 ， 不 聽 從 神 ， 這 在 神 面 前 合 理 不 合 理 ， 你 們 自 己 酌 量 罷 </a:t>
            </a:r>
            <a:r>
              <a:rPr lang="zh-TW" altLang="en-US" sz="2400" dirty="0" smtClean="0">
                <a:solidFill>
                  <a:srgbClr val="FF0000"/>
                </a:solidFill>
              </a:rPr>
              <a:t>！</a:t>
            </a:r>
            <a:r>
              <a:rPr lang="en-US" altLang="zh-TW" sz="2400" b="1" baseline="30000" dirty="0" smtClean="0">
                <a:solidFill>
                  <a:srgbClr val="FF0000"/>
                </a:solidFill>
              </a:rPr>
              <a:t>20</a:t>
            </a:r>
            <a:r>
              <a:rPr lang="en-US" altLang="zh-TW" sz="2400" b="1" baseline="30000" dirty="0">
                <a:solidFill>
                  <a:srgbClr val="FF0000"/>
                </a:solidFill>
              </a:rPr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我 們 所 看 見 所 聽 見 的 ， 不 能 不 說 。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zh-TW" sz="2400" b="1" baseline="30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400" b="1" baseline="30000" dirty="0" smtClean="0"/>
              <a:t>5:29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彼 得 和 眾 使 徒 回 答 說 ： </a:t>
            </a:r>
            <a:r>
              <a:rPr lang="zh-TW" altLang="en-US" sz="2400" dirty="0">
                <a:solidFill>
                  <a:srgbClr val="FF0000"/>
                </a:solidFill>
              </a:rPr>
              <a:t>順 從 神 ， 不 順 從 人 ， 是 應 當 的 </a:t>
            </a:r>
            <a:r>
              <a:rPr lang="zh-TW" altLang="en-US" sz="2400" dirty="0" smtClean="0">
                <a:solidFill>
                  <a:srgbClr val="FF0000"/>
                </a:solidFill>
              </a:rPr>
              <a:t>。</a:t>
            </a:r>
            <a:r>
              <a:rPr lang="en-US" altLang="zh-TW" sz="2400" b="1" baseline="30000" dirty="0" smtClean="0"/>
              <a:t>30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你 們 掛 在 木 頭 上 殺 害 的 耶 穌 ， 我 們 祖 宗 的 神 已 經 叫 他 復 活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31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神 且 用 右 手 將 他 高 舉 </a:t>
            </a:r>
            <a:r>
              <a:rPr lang="zh-TW" altLang="en-US" sz="2400" dirty="0" smtClean="0"/>
              <a:t>， </a:t>
            </a:r>
            <a:r>
              <a:rPr lang="zh-TW" altLang="en-US" sz="2400" dirty="0"/>
              <a:t>叫 他 作 君 王 ， 作 救 主 ， 將 悔 改 的 心 和 赦 罪 的 恩 賜 給 以 色 列 人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32</a:t>
            </a:r>
            <a:r>
              <a:rPr lang="en-US" altLang="zh-TW" sz="2400" b="1" baseline="30000" dirty="0"/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我 們 為 這 事 作 見 證 </a:t>
            </a:r>
            <a:r>
              <a:rPr lang="zh-TW" altLang="en-US" sz="2400" dirty="0"/>
              <a:t>； 神 賜 給 順 從 之 人 的 聖 靈 也 為 這 事 作 見 證 </a:t>
            </a:r>
            <a:r>
              <a:rPr lang="zh-TW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754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迦 瑪 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38 </a:t>
            </a:r>
            <a:r>
              <a:rPr lang="zh-TW" altLang="en-US" sz="2800" dirty="0"/>
              <a:t>現 在 ， 我 勸 你 們 不 要 管 這 些 人 ， 任 憑 他 們 罷 ！ 他 們 所 謀 的 、 所 行 的 ， 若 是 出 於 人 ， 必 要 敗 壞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39 </a:t>
            </a:r>
            <a:r>
              <a:rPr lang="zh-TW" altLang="en-US" sz="2800" dirty="0"/>
              <a:t>若 是 出 於 神 ， 你 們 就 不 能 敗 壞 他 們 ， 恐 怕 你 們 倒 是 攻 擊 神 了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28650" y="4666129"/>
            <a:ext cx="78867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C000"/>
                </a:solidFill>
              </a:rPr>
              <a:t>徒</a:t>
            </a:r>
            <a:r>
              <a:rPr lang="en-US" altLang="zh-TW" sz="2800" dirty="0" smtClean="0">
                <a:solidFill>
                  <a:srgbClr val="FFC000"/>
                </a:solidFill>
              </a:rPr>
              <a:t>22:3</a:t>
            </a:r>
            <a:r>
              <a:rPr lang="zh-TW" altLang="en-US" sz="2800" dirty="0" smtClean="0">
                <a:solidFill>
                  <a:srgbClr val="FFC000"/>
                </a:solidFill>
              </a:rPr>
              <a:t> </a:t>
            </a:r>
            <a:r>
              <a:rPr lang="zh-TW" altLang="en-US" sz="2800" dirty="0">
                <a:solidFill>
                  <a:srgbClr val="FFC000"/>
                </a:solidFill>
              </a:rPr>
              <a:t>保 羅 說 ： 我 原 是 猶 太 人 ， 生 在 基 利 家 的 大 數 ， 長 在 這 城 裡 ， 在 迦 瑪 列 門 下 ， 按 著 我 們 祖 宗 嚴 緊 的 律 法 受 教 ， 熱 心 事 奉 神 ， 像 你 們 眾 人 今 日 一 樣 。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9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配</a:t>
            </a:r>
            <a:r>
              <a:rPr lang="zh-TW" altLang="en-US" dirty="0" smtClean="0"/>
              <a:t> 為 這 名 受 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2632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41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他 們 離 開 公 會 ， 心 裡 歡 喜 ， 因 被 算 是 </a:t>
            </a:r>
            <a:r>
              <a:rPr lang="zh-TW" altLang="en-US" sz="2800" dirty="0">
                <a:solidFill>
                  <a:srgbClr val="FF0000"/>
                </a:solidFill>
              </a:rPr>
              <a:t>配</a:t>
            </a:r>
            <a:r>
              <a:rPr lang="zh-TW" altLang="en-US" sz="2800" dirty="0"/>
              <a:t> 為 這 名 受 辱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42 </a:t>
            </a:r>
            <a:r>
              <a:rPr lang="zh-TW" altLang="en-US" sz="2800" dirty="0"/>
              <a:t>他 們 就 </a:t>
            </a:r>
            <a:r>
              <a:rPr lang="zh-TW" altLang="en-US" sz="2800" dirty="0">
                <a:solidFill>
                  <a:srgbClr val="FF0000"/>
                </a:solidFill>
              </a:rPr>
              <a:t>每 日 在 殿 裡 、 在 家 裡 、 不 住 的 教 訓 人 ， 傳 耶 穌 是 基 督 </a:t>
            </a:r>
            <a:r>
              <a:rPr lang="zh-TW" altLang="en-US" sz="2800" dirty="0"/>
              <a:t>。</a:t>
            </a:r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835" y="3178074"/>
            <a:ext cx="6266329" cy="36785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30443" y="4648006"/>
            <a:ext cx="1186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太</a:t>
            </a:r>
            <a:r>
              <a:rPr lang="en-US" altLang="zh-TW" dirty="0"/>
              <a:t>5:11-12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5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919" y="-24840"/>
            <a:ext cx="7886700" cy="1151217"/>
          </a:xfrm>
        </p:spPr>
        <p:txBody>
          <a:bodyPr/>
          <a:lstStyle/>
          <a:p>
            <a:r>
              <a:rPr lang="zh-TW" altLang="en-US" dirty="0" smtClean="0"/>
              <a:t>結論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教會的見證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919" y="1139826"/>
            <a:ext cx="8690162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TW" sz="2200" b="1" baseline="30000" dirty="0" smtClean="0"/>
              <a:t>1:8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但 聖 靈 降 臨 在 你 們 身 上 ， 你 們 就 必 得 著 能 力 ， 並 要 在 耶 路 撒 冷 、 猶 太 全 地 ， 和 撒 瑪 利 亞 ， 直 到 地 極 ， 作 我 的 見 證 </a:t>
            </a:r>
            <a:r>
              <a:rPr lang="zh-TW" altLang="en-US" sz="2200" dirty="0" smtClean="0"/>
              <a:t>。  </a:t>
            </a:r>
            <a:r>
              <a:rPr lang="en-US" altLang="zh-TW" sz="2200" dirty="0" smtClean="0">
                <a:solidFill>
                  <a:srgbClr val="00B050"/>
                </a:solidFill>
              </a:rPr>
              <a:t>WHY</a:t>
            </a:r>
            <a:endParaRPr lang="en-US" altLang="zh-TW" sz="2200" b="1" baseline="30000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TW" sz="2200" b="1" baseline="30000" dirty="0" smtClean="0"/>
              <a:t>4:12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除 他 以 外 ， 別 無 拯 救 ； 因 為 在 天 下 人 間 ， 沒 有 賜 下 別 的 名 ， 我 們 可 以 靠 著 得 救 </a:t>
            </a:r>
            <a:r>
              <a:rPr lang="zh-TW" altLang="en-US" sz="2200" dirty="0" smtClean="0"/>
              <a:t>。   </a:t>
            </a:r>
            <a:r>
              <a:rPr lang="en-US" altLang="zh-TW" sz="2200" dirty="0" smtClean="0">
                <a:solidFill>
                  <a:srgbClr val="00B050"/>
                </a:solidFill>
              </a:rPr>
              <a:t>WHAT</a:t>
            </a:r>
            <a:endParaRPr lang="en-US" altLang="zh-TW" sz="2200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TW" sz="2200" b="1" baseline="30000" dirty="0" smtClean="0"/>
              <a:t>5:42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他 們 就 </a:t>
            </a:r>
            <a:r>
              <a:rPr lang="zh-TW" altLang="en-US" sz="2200" dirty="0">
                <a:solidFill>
                  <a:srgbClr val="FF0000"/>
                </a:solidFill>
              </a:rPr>
              <a:t>每 日 在 殿 裡 、 在 家 裡 、 不 住 的 教 訓 人 ， 傳 耶 穌 是 基 督 </a:t>
            </a:r>
            <a:r>
              <a:rPr lang="zh-TW" altLang="en-US" sz="2200" dirty="0" smtClean="0"/>
              <a:t>。  </a:t>
            </a:r>
            <a:r>
              <a:rPr lang="en-US" altLang="zh-TW" sz="2200" dirty="0" smtClean="0">
                <a:solidFill>
                  <a:srgbClr val="00B050"/>
                </a:solidFill>
              </a:rPr>
              <a:t>WHEN</a:t>
            </a:r>
            <a:r>
              <a:rPr lang="zh-TW" altLang="en-US" sz="2200" dirty="0" smtClean="0">
                <a:solidFill>
                  <a:srgbClr val="00B050"/>
                </a:solidFill>
              </a:rPr>
              <a:t> </a:t>
            </a:r>
            <a:r>
              <a:rPr lang="en-US" altLang="zh-TW" sz="2200" dirty="0" smtClean="0">
                <a:solidFill>
                  <a:srgbClr val="00B050"/>
                </a:solidFill>
              </a:rPr>
              <a:t>WHERE</a:t>
            </a:r>
            <a:r>
              <a:rPr lang="zh-TW" altLang="en-US" sz="2200" dirty="0" smtClean="0">
                <a:solidFill>
                  <a:srgbClr val="00B050"/>
                </a:solidFill>
              </a:rPr>
              <a:t> </a:t>
            </a:r>
            <a:r>
              <a:rPr lang="en-US" altLang="zh-TW" sz="2200" dirty="0" smtClean="0">
                <a:solidFill>
                  <a:srgbClr val="00B050"/>
                </a:solidFill>
              </a:rPr>
              <a:t>WHAT</a:t>
            </a:r>
            <a:endParaRPr lang="en-US" altLang="zh-TW" sz="2200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TW" sz="2200" b="1" baseline="30000" dirty="0"/>
              <a:t>4:29</a:t>
            </a:r>
            <a:r>
              <a:rPr lang="zh-TW" altLang="en-US" sz="2200" b="1" baseline="30000" dirty="0"/>
              <a:t> </a:t>
            </a:r>
            <a:r>
              <a:rPr lang="zh-TW" altLang="en-US" sz="2200" dirty="0"/>
              <a:t>他 們 恐 嚇 我 們 ， 現 在 求 主 鑒 察 ， 一 面 叫 你 僕 人 </a:t>
            </a:r>
            <a:r>
              <a:rPr lang="zh-TW" altLang="en-US" sz="2200" dirty="0">
                <a:solidFill>
                  <a:srgbClr val="FF0000"/>
                </a:solidFill>
              </a:rPr>
              <a:t>大 放 膽 量 </a:t>
            </a:r>
            <a:r>
              <a:rPr lang="zh-TW" altLang="en-US" sz="2200" dirty="0"/>
              <a:t>講 你 的 道 ， 一 面 伸 出 你 的 手 來 </a:t>
            </a:r>
            <a:r>
              <a:rPr lang="zh-TW" altLang="en-US" sz="2200" dirty="0">
                <a:solidFill>
                  <a:srgbClr val="FF0000"/>
                </a:solidFill>
              </a:rPr>
              <a:t>醫 治 疾 病 </a:t>
            </a:r>
            <a:r>
              <a:rPr lang="zh-TW" altLang="en-US" sz="2200" dirty="0"/>
              <a:t>， 並 且 使 神 蹟 奇 事 因 著 你 聖 僕 耶 穌 的 名 行 出 來 </a:t>
            </a:r>
            <a:r>
              <a:rPr lang="zh-TW" altLang="en-US" sz="2200" dirty="0" smtClean="0"/>
              <a:t>。</a:t>
            </a:r>
            <a:r>
              <a:rPr lang="en-US" altLang="zh-TW" sz="2200" b="1" baseline="30000" dirty="0" smtClean="0"/>
              <a:t>31</a:t>
            </a:r>
            <a:r>
              <a:rPr lang="en-US" altLang="zh-TW" sz="2200" b="1" baseline="30000" dirty="0"/>
              <a:t> </a:t>
            </a:r>
            <a:r>
              <a:rPr lang="zh-TW" altLang="en-US" sz="2200" dirty="0"/>
              <a:t>禱 告 完 了 ， 聚 會 的 地 方 震 動 ， 他 們 就 都 </a:t>
            </a:r>
            <a:r>
              <a:rPr lang="zh-TW" altLang="en-US" sz="2200" dirty="0">
                <a:solidFill>
                  <a:srgbClr val="FF0000"/>
                </a:solidFill>
              </a:rPr>
              <a:t>被 聖 靈 充 滿 </a:t>
            </a:r>
            <a:r>
              <a:rPr lang="zh-TW" altLang="en-US" sz="2200" dirty="0"/>
              <a:t>， 放 膽 講 論 神 的 道 </a:t>
            </a:r>
            <a:r>
              <a:rPr lang="zh-TW" altLang="en-US" sz="2200" dirty="0" smtClean="0"/>
              <a:t>。   </a:t>
            </a:r>
            <a:r>
              <a:rPr lang="en-US" altLang="zh-TW" sz="2200" dirty="0" smtClean="0">
                <a:solidFill>
                  <a:srgbClr val="00B050"/>
                </a:solidFill>
              </a:rPr>
              <a:t>HOW</a:t>
            </a:r>
            <a:endParaRPr lang="en-US" altLang="zh-TW" sz="2200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TW" sz="2200" b="1" baseline="30000" dirty="0"/>
              <a:t>5:29 </a:t>
            </a:r>
            <a:r>
              <a:rPr lang="zh-TW" altLang="en-US" sz="2200" dirty="0"/>
              <a:t>彼 得 和 眾 使 徒 回 答 說 ： </a:t>
            </a:r>
            <a:r>
              <a:rPr lang="zh-TW" altLang="en-US" sz="2200" dirty="0">
                <a:solidFill>
                  <a:srgbClr val="FF0000"/>
                </a:solidFill>
              </a:rPr>
              <a:t>順 從 神 ， 不 順 從 人 ， 是 應 當 的 </a:t>
            </a:r>
            <a:r>
              <a:rPr lang="zh-TW" altLang="en-US" sz="2200" dirty="0" smtClean="0">
                <a:solidFill>
                  <a:srgbClr val="FF0000"/>
                </a:solidFill>
              </a:rPr>
              <a:t>。  </a:t>
            </a:r>
            <a:r>
              <a:rPr lang="en-US" altLang="zh-TW" sz="2200" dirty="0" smtClean="0">
                <a:solidFill>
                  <a:srgbClr val="00B050"/>
                </a:solidFill>
              </a:rPr>
              <a:t>HOW</a:t>
            </a:r>
            <a:endParaRPr lang="en-US" sz="22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endParaRPr lang="zh-TW" altLang="en-US" sz="2200" dirty="0"/>
          </a:p>
          <a:p>
            <a:pPr>
              <a:lnSpc>
                <a:spcPct val="120000"/>
              </a:lnSpc>
            </a:pPr>
            <a:endParaRPr lang="zh-TW" altLang="en-US" sz="2200" dirty="0"/>
          </a:p>
          <a:p>
            <a:pPr>
              <a:lnSpc>
                <a:spcPct val="12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934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905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五旬節聖靈降臨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門徒說方言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191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彼得、約翰醫治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美門口的瘸子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477000" y="1219200"/>
            <a:ext cx="2209800" cy="762000"/>
          </a:xfrm>
          <a:prstGeom prst="rect">
            <a:avLst/>
          </a:prstGeom>
          <a:solidFill>
            <a:srgbClr val="FFD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使徒行神蹟奇事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耶京四圍多人得醫治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905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4191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彼得講道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6477000" y="2057400"/>
            <a:ext cx="2209800" cy="7620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905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三千人信主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4191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信主男丁增至五千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6477000" y="2895600"/>
            <a:ext cx="2209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信主者越發增添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1905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遵守使徒教訓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交接、擘餅、祈禱</a:t>
            </a: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191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門徒售賣田產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凡物公用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6477000" y="4800600"/>
            <a:ext cx="22098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在殿裡、家裡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不住的教訓人</a:t>
            </a: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457200" y="12192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神蹟</a:t>
            </a:r>
          </a:p>
          <a:p>
            <a:pPr algn="ctr"/>
            <a:r>
              <a:rPr lang="en-US" altLang="zh-TW">
                <a:ea typeface="新細明體" panose="02020500000000000000" pitchFamily="18" charset="-120"/>
              </a:rPr>
              <a:t>(Signs)</a:t>
            </a: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457200" y="20574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信息</a:t>
            </a: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457200" y="2895600"/>
            <a:ext cx="1371600" cy="4572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結果</a:t>
            </a: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457200" y="48006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教會光景</a:t>
            </a: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4191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彼得、約翰被捕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彼得見證耶穌復活</a:t>
            </a:r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6477000" y="3429000"/>
            <a:ext cx="2209800" cy="762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眾使徒被捕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見證耶穌復活</a:t>
            </a: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457200" y="3429000"/>
            <a:ext cx="1371600" cy="12954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公會反應</a:t>
            </a: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1905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第一波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4191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(3:1-5:11)</a:t>
            </a: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6477000" y="381000"/>
            <a:ext cx="2209800" cy="762000"/>
          </a:xfrm>
          <a:prstGeom prst="rect">
            <a:avLst/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第三波</a:t>
            </a:r>
          </a:p>
          <a:p>
            <a:pPr algn="ctr"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(5:12-42)</a:t>
            </a: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457200" y="381000"/>
            <a:ext cx="1371600" cy="762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使徒行傳</a:t>
            </a: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1905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4191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巴拿巴</a:t>
            </a:r>
          </a:p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亞拿尼亞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撒非喇</a:t>
            </a: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6477000" y="5638800"/>
            <a:ext cx="2209800" cy="762000"/>
          </a:xfrm>
          <a:prstGeom prst="rect">
            <a:avLst/>
          </a:prstGeom>
          <a:solidFill>
            <a:srgbClr val="C8DE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457200" y="5638800"/>
            <a:ext cx="1371600" cy="76200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例子</a:t>
            </a:r>
          </a:p>
        </p:txBody>
      </p:sp>
      <p:sp>
        <p:nvSpPr>
          <p:cNvPr id="2119" name="Rectangle 71"/>
          <p:cNvSpPr>
            <a:spLocks noChangeArrowheads="1"/>
          </p:cNvSpPr>
          <p:nvPr/>
        </p:nvSpPr>
        <p:spPr bwMode="auto">
          <a:xfrm>
            <a:off x="1905000" y="3429000"/>
            <a:ext cx="2209800" cy="12954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無</a:t>
            </a:r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4191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恐嚇彼得、約翰</a:t>
            </a:r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6477000" y="4267200"/>
            <a:ext cx="2209800" cy="457200"/>
          </a:xfrm>
          <a:prstGeom prst="rect">
            <a:avLst/>
          </a:prstGeom>
          <a:solidFill>
            <a:srgbClr val="DDDDDD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鞭打眾使徒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27694" y="6540660"/>
            <a:ext cx="2716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/>
              <a:t>聖經簡報站 </a:t>
            </a:r>
            <a:r>
              <a:rPr lang="en-US" altLang="zh-TW" sz="1200" dirty="0" err="1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350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56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1" grpId="0" animBg="1"/>
      <p:bldP spid="2072" grpId="0" animBg="1"/>
      <p:bldP spid="2073" grpId="0" animBg="1"/>
      <p:bldP spid="2075" grpId="0" animBg="1"/>
      <p:bldP spid="2091" grpId="0" animBg="1"/>
      <p:bldP spid="2092" grpId="0" animBg="1"/>
      <p:bldP spid="2093" grpId="0" animBg="1"/>
      <p:bldP spid="2097" grpId="0" animBg="1"/>
      <p:bldP spid="2098" grpId="0" animBg="1"/>
      <p:bldP spid="2099" grpId="0" animBg="1"/>
      <p:bldP spid="2104" grpId="0" animBg="1"/>
      <p:bldP spid="2105" grpId="0" animBg="1"/>
      <p:bldP spid="2106" grpId="0" animBg="1"/>
      <p:bldP spid="2107" grpId="0" animBg="1"/>
      <p:bldP spid="2119" grpId="0" animBg="1"/>
      <p:bldP spid="2120" grpId="0" animBg="1"/>
      <p:bldP spid="21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</TotalTime>
  <Words>1269</Words>
  <Application>Microsoft Office PowerPoint</Application>
  <PresentationFormat>On-screen Show (4:3)</PresentationFormat>
  <Paragraphs>270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SimHei</vt:lpstr>
      <vt:lpstr>MingLiU</vt:lpstr>
      <vt:lpstr>PMingLiU</vt:lpstr>
      <vt:lpstr>PMingLiU</vt:lpstr>
      <vt:lpstr>Calibri</vt:lpstr>
      <vt:lpstr>Helvetica Neue</vt:lpstr>
      <vt:lpstr>文鼎行楷碑體</vt:lpstr>
      <vt:lpstr>Merriweather</vt:lpstr>
      <vt:lpstr>Times New Roman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申初禱告的時候</vt:lpstr>
      <vt:lpstr>PowerPoint Presentation</vt:lpstr>
      <vt:lpstr>神蹟 - 癱瘓乞丐得醫治</vt:lpstr>
      <vt:lpstr>神蹟的目的</vt:lpstr>
      <vt:lpstr>PowerPoint Presentation</vt:lpstr>
      <vt:lpstr>PowerPoint Presentation</vt:lpstr>
      <vt:lpstr>彼得講道的信息</vt:lpstr>
      <vt:lpstr>彼得的信息</vt:lpstr>
      <vt:lpstr>PowerPoint Presentation</vt:lpstr>
      <vt:lpstr>第一次受迫害</vt:lpstr>
      <vt:lpstr>第一次受迫害</vt:lpstr>
      <vt:lpstr>第一次受迫害</vt:lpstr>
      <vt:lpstr>第一次受迫害</vt:lpstr>
      <vt:lpstr>PowerPoint Presentation</vt:lpstr>
      <vt:lpstr>第一次受迫害 - 同心合意的禱告</vt:lpstr>
      <vt:lpstr>信徒的禱告</vt:lpstr>
      <vt:lpstr>大 放 膽 量</vt:lpstr>
      <vt:lpstr>共產生活</vt:lpstr>
      <vt:lpstr>共產生活</vt:lpstr>
      <vt:lpstr>亞拿尼亞/撒非喇</vt:lpstr>
      <vt:lpstr>亞拿尼亞/撒非喇</vt:lpstr>
      <vt:lpstr>教會興旺</vt:lpstr>
      <vt:lpstr>第二次被囚</vt:lpstr>
      <vt:lpstr>逼迫的升級</vt:lpstr>
      <vt:lpstr>順從神不順從人</vt:lpstr>
      <vt:lpstr>迦 瑪 列</vt:lpstr>
      <vt:lpstr>配 為 這 名 受 辱</vt:lpstr>
      <vt:lpstr>結論 – 教會的見證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Li, Nanhai</cp:lastModifiedBy>
  <cp:revision>116</cp:revision>
  <dcterms:created xsi:type="dcterms:W3CDTF">2016-12-05T00:36:19Z</dcterms:created>
  <dcterms:modified xsi:type="dcterms:W3CDTF">2016-12-13T04:48:02Z</dcterms:modified>
</cp:coreProperties>
</file>